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7" r:id="rId2"/>
    <p:sldId id="271" r:id="rId3"/>
    <p:sldId id="259" r:id="rId4"/>
    <p:sldId id="273" r:id="rId5"/>
    <p:sldId id="264" r:id="rId6"/>
    <p:sldId id="274" r:id="rId7"/>
    <p:sldId id="282" r:id="rId8"/>
    <p:sldId id="281" r:id="rId9"/>
    <p:sldId id="265" r:id="rId10"/>
    <p:sldId id="275" r:id="rId11"/>
    <p:sldId id="266" r:id="rId12"/>
    <p:sldId id="276" r:id="rId13"/>
    <p:sldId id="283" r:id="rId14"/>
    <p:sldId id="284" r:id="rId15"/>
    <p:sldId id="267" r:id="rId16"/>
    <p:sldId id="277" r:id="rId17"/>
    <p:sldId id="268" r:id="rId18"/>
    <p:sldId id="278" r:id="rId19"/>
    <p:sldId id="269" r:id="rId20"/>
    <p:sldId id="279" r:id="rId21"/>
    <p:sldId id="270" r:id="rId22"/>
    <p:sldId id="280" r:id="rId23"/>
    <p:sldId id="285" r:id="rId24"/>
    <p:sldId id="286" r:id="rId25"/>
    <p:sldId id="288" r:id="rId26"/>
    <p:sldId id="287" r:id="rId27"/>
    <p:sldId id="289" r:id="rId2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2"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3276" y="276"/>
      </p:cViewPr>
      <p:guideLst>
        <p:guide orient="horz" pos="3052"/>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145B2988-A137-F8CE-CCF1-409243EF8C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6142AE22-90BF-80E0-986C-7DED46B86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E469CE-DDB5-4667-B002-5F37896C84AD}" type="datetimeFigureOut">
              <a:rPr lang="pt-BR" smtClean="0"/>
              <a:t>26/06/2025</a:t>
            </a:fld>
            <a:endParaRPr lang="pt-BR"/>
          </a:p>
        </p:txBody>
      </p:sp>
      <p:sp>
        <p:nvSpPr>
          <p:cNvPr id="4" name="Espaço Reservado para Rodapé 3">
            <a:extLst>
              <a:ext uri="{FF2B5EF4-FFF2-40B4-BE49-F238E27FC236}">
                <a16:creationId xmlns:a16="http://schemas.microsoft.com/office/drawing/2014/main" id="{317F1C1A-14C3-756F-74D7-952F099E46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928FC24F-9E60-E861-D453-F582F725E4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11BE2D-0C0B-4CA2-88BA-DAD0585938C8}" type="slidenum">
              <a:rPr lang="pt-BR" smtClean="0"/>
              <a:t>‹nº›</a:t>
            </a:fld>
            <a:endParaRPr lang="pt-BR"/>
          </a:p>
        </p:txBody>
      </p:sp>
    </p:spTree>
    <p:extLst>
      <p:ext uri="{BB962C8B-B14F-4D97-AF65-F5344CB8AC3E}">
        <p14:creationId xmlns:p14="http://schemas.microsoft.com/office/powerpoint/2010/main" val="32856769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40F94-D360-4987-86C9-9C94E9A83B78}" type="datetimeFigureOut">
              <a:rPr lang="pt-BR" smtClean="0"/>
              <a:t>26/06/2025</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B2F1F-E983-43A0-9695-B5CDBDA828B9}" type="slidenum">
              <a:rPr lang="pt-BR" smtClean="0"/>
              <a:t>‹nº›</a:t>
            </a:fld>
            <a:endParaRPr lang="pt-BR"/>
          </a:p>
        </p:txBody>
      </p:sp>
    </p:spTree>
    <p:extLst>
      <p:ext uri="{BB962C8B-B14F-4D97-AF65-F5344CB8AC3E}">
        <p14:creationId xmlns:p14="http://schemas.microsoft.com/office/powerpoint/2010/main" val="7189365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216DC2AD-BD1F-47A6-B9C1-9C5CBB6A332B}" type="datetime1">
              <a:rPr lang="pt-BR" smtClean="0"/>
              <a:t>26/06/2025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313477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26794DC-C1E2-4B62-A406-A4BF038A99A1}" type="datetime1">
              <a:rPr lang="pt-BR" smtClean="0"/>
              <a:t>26/06/2025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382936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C2C3128-9275-44AE-91C8-51BDF80B22F2}" type="datetime1">
              <a:rPr lang="pt-BR" smtClean="0"/>
              <a:t>26/06/2025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45568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AB04492-F840-4224-9A18-3CE171283925}" type="datetime1">
              <a:rPr lang="pt-BR" smtClean="0"/>
              <a:t>26/06/2025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3152786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A94F4CA-E506-4F80-ABD9-E8C1E2847E16}" type="datetime1">
              <a:rPr lang="pt-BR" smtClean="0"/>
              <a:t>26/06/2025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264615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4B783D0-F99D-4EA5-BABC-11164D738A12}" type="datetime1">
              <a:rPr lang="pt-BR" smtClean="0"/>
              <a:t>26/06/2025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1305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618442"/>
            <a:ext cx="2901255"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618442"/>
            <a:ext cx="2915543"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95F6F1A-04AA-4EC8-85C6-6D21F647506B}" type="datetime1">
              <a:rPr lang="pt-BR" smtClean="0"/>
              <a:t>26/06/2025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176594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D01452B-2B19-4C81-84AC-053833D410EE}" type="datetime1">
              <a:rPr lang="pt-BR" smtClean="0"/>
              <a:t>26/06/2025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80697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6C3AA-DEC4-4DCB-89F1-8D144504AE2E}" type="datetime1">
              <a:rPr lang="pt-BR" smtClean="0"/>
              <a:t>26/06/2025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317413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6185EFB-940C-41FF-856D-E13783E2A219}" type="datetime1">
              <a:rPr lang="pt-BR" smtClean="0"/>
              <a:t>26/06/2025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400108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8200CD-B7BE-46DC-988A-77B120181943}" type="datetime1">
              <a:rPr lang="pt-BR" smtClean="0"/>
              <a:t>26/06/2025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FB21433-3083-4F36-A0B4-6192AD1BA980}" type="slidenum">
              <a:rPr lang="pt-BR" smtClean="0"/>
              <a:t>‹nº›</a:t>
            </a:fld>
            <a:endParaRPr lang="pt-BR"/>
          </a:p>
        </p:txBody>
      </p:sp>
    </p:spTree>
    <p:extLst>
      <p:ext uri="{BB962C8B-B14F-4D97-AF65-F5344CB8AC3E}">
        <p14:creationId xmlns:p14="http://schemas.microsoft.com/office/powerpoint/2010/main" val="3394397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8D58FA4-44DC-409A-88D9-B80BDF0C4A4A}" type="datetime1">
              <a:rPr lang="pt-BR" smtClean="0"/>
              <a:t>26/06/2025</a:t>
            </a:fld>
            <a:endParaRPr lang="pt-B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FB21433-3083-4F36-A0B4-6192AD1BA980}" type="slidenum">
              <a:rPr lang="pt-BR" smtClean="0"/>
              <a:t>‹nº›</a:t>
            </a:fld>
            <a:endParaRPr lang="pt-BR"/>
          </a:p>
        </p:txBody>
      </p:sp>
    </p:spTree>
    <p:extLst>
      <p:ext uri="{BB962C8B-B14F-4D97-AF65-F5344CB8AC3E}">
        <p14:creationId xmlns:p14="http://schemas.microsoft.com/office/powerpoint/2010/main" val="3137457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oracle.com/javase/tutorial/" TargetMode="Externa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A9F43-9386-A37E-485D-588DD0C12B89}"/>
            </a:ext>
          </a:extLst>
        </p:cNvPr>
        <p:cNvGrpSpPr/>
        <p:nvPr/>
      </p:nvGrpSpPr>
      <p:grpSpPr>
        <a:xfrm>
          <a:off x="0" y="0"/>
          <a:ext cx="0" cy="0"/>
          <a:chOff x="0" y="0"/>
          <a:chExt cx="0" cy="0"/>
        </a:xfrm>
      </p:grpSpPr>
      <p:pic>
        <p:nvPicPr>
          <p:cNvPr id="11" name="Imagem 10">
            <a:extLst>
              <a:ext uri="{FF2B5EF4-FFF2-40B4-BE49-F238E27FC236}">
                <a16:creationId xmlns:a16="http://schemas.microsoft.com/office/drawing/2014/main" id="{B051B1C1-DD94-A4AB-87E2-F9A6AE5B2FB7}"/>
              </a:ext>
            </a:extLst>
          </p:cNvPr>
          <p:cNvPicPr>
            <a:picLocks noChangeAspect="1"/>
          </p:cNvPicPr>
          <p:nvPr/>
        </p:nvPicPr>
        <p:blipFill>
          <a:blip r:embed="rId2"/>
          <a:stretch>
            <a:fillRect/>
          </a:stretch>
        </p:blipFill>
        <p:spPr>
          <a:xfrm>
            <a:off x="0" y="-123126"/>
            <a:ext cx="6858000" cy="10001250"/>
          </a:xfrm>
          <a:prstGeom prst="rect">
            <a:avLst/>
          </a:prstGeom>
        </p:spPr>
      </p:pic>
      <p:pic>
        <p:nvPicPr>
          <p:cNvPr id="3" name="Imagem 2">
            <a:extLst>
              <a:ext uri="{FF2B5EF4-FFF2-40B4-BE49-F238E27FC236}">
                <a16:creationId xmlns:a16="http://schemas.microsoft.com/office/drawing/2014/main" id="{0B088467-A68F-E168-447D-805FF70187B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73209" y="9293333"/>
            <a:ext cx="584791" cy="584791"/>
          </a:xfrm>
          <a:prstGeom prst="rect">
            <a:avLst/>
          </a:prstGeom>
        </p:spPr>
      </p:pic>
      <p:sp>
        <p:nvSpPr>
          <p:cNvPr id="6" name="Retângulo 5">
            <a:extLst>
              <a:ext uri="{FF2B5EF4-FFF2-40B4-BE49-F238E27FC236}">
                <a16:creationId xmlns:a16="http://schemas.microsoft.com/office/drawing/2014/main" id="{7C8DCB35-DE1A-6AE8-FEBF-57FD1AFEE6AF}"/>
              </a:ext>
            </a:extLst>
          </p:cNvPr>
          <p:cNvSpPr/>
          <p:nvPr/>
        </p:nvSpPr>
        <p:spPr>
          <a:xfrm>
            <a:off x="414156" y="8954794"/>
            <a:ext cx="5859053" cy="923330"/>
          </a:xfrm>
          <a:prstGeom prst="rect">
            <a:avLst/>
          </a:prstGeom>
          <a:noFill/>
        </p:spPr>
        <p:txBody>
          <a:bodyPr wrap="square" lIns="91440" tIns="45720" rIns="91440" bIns="45720">
            <a:spAutoFit/>
          </a:bodyPr>
          <a:lstStyle/>
          <a:p>
            <a:pPr algn="ctr"/>
            <a:r>
              <a:rPr lang="pt-B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Alexsandro D. Paz</a:t>
            </a:r>
          </a:p>
        </p:txBody>
      </p:sp>
    </p:spTree>
    <p:extLst>
      <p:ext uri="{BB962C8B-B14F-4D97-AF65-F5344CB8AC3E}">
        <p14:creationId xmlns:p14="http://schemas.microsoft.com/office/powerpoint/2010/main" val="292303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7182F-0CDC-0A2B-383A-8E536FA69BCA}"/>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BD57F723-5623-A755-835B-4AA9F690B3C5}"/>
              </a:ext>
            </a:extLst>
          </p:cNvPr>
          <p:cNvSpPr/>
          <p:nvPr/>
        </p:nvSpPr>
        <p:spPr>
          <a:xfrm>
            <a:off x="466682" y="1979911"/>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Construtores são métodos especiais que preparam um objeto para uso, definindo seus valores iniciais. É como configurar um game novo: você escolhe o idioma, o nível de dificuldade e o nome do jogador antes de começar. Em Java, construtores garantem que o objeto comece com os dados certos, prontos para funcionar.</a:t>
            </a:r>
          </a:p>
          <a:p>
            <a:endParaRPr lang="pt-BR" sz="2400" dirty="0"/>
          </a:p>
          <a:p>
            <a:r>
              <a:rPr lang="pt-BR" sz="2400" dirty="0"/>
              <a:t>Exemplo Prático: Criando um carro personalizado.</a:t>
            </a:r>
          </a:p>
        </p:txBody>
      </p:sp>
      <p:sp>
        <p:nvSpPr>
          <p:cNvPr id="11" name="Retângulo 10">
            <a:extLst>
              <a:ext uri="{FF2B5EF4-FFF2-40B4-BE49-F238E27FC236}">
                <a16:creationId xmlns:a16="http://schemas.microsoft.com/office/drawing/2014/main" id="{43FF7CD8-2BA7-D274-7691-A9D837B9F032}"/>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CONSTRUTORES</a:t>
            </a:r>
          </a:p>
        </p:txBody>
      </p:sp>
      <p:pic>
        <p:nvPicPr>
          <p:cNvPr id="15" name="Imagem 14">
            <a:extLst>
              <a:ext uri="{FF2B5EF4-FFF2-40B4-BE49-F238E27FC236}">
                <a16:creationId xmlns:a16="http://schemas.microsoft.com/office/drawing/2014/main" id="{D4D869D7-FED9-19FF-975A-C625CF217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27" y="5638461"/>
            <a:ext cx="6224404" cy="3542936"/>
          </a:xfrm>
          <a:prstGeom prst="rect">
            <a:avLst/>
          </a:prstGeom>
        </p:spPr>
      </p:pic>
      <p:sp>
        <p:nvSpPr>
          <p:cNvPr id="16" name="Espaço Reservado para Número de Slide 15">
            <a:extLst>
              <a:ext uri="{FF2B5EF4-FFF2-40B4-BE49-F238E27FC236}">
                <a16:creationId xmlns:a16="http://schemas.microsoft.com/office/drawing/2014/main" id="{FD4670BB-258F-E686-9730-2A25836C6F82}"/>
              </a:ext>
            </a:extLst>
          </p:cNvPr>
          <p:cNvSpPr>
            <a:spLocks noGrp="1"/>
          </p:cNvSpPr>
          <p:nvPr>
            <p:ph type="sldNum" sz="quarter" idx="12"/>
          </p:nvPr>
        </p:nvSpPr>
        <p:spPr/>
        <p:txBody>
          <a:bodyPr/>
          <a:lstStyle/>
          <a:p>
            <a:fld id="{2FB21433-3083-4F36-A0B4-6192AD1BA980}" type="slidenum">
              <a:rPr lang="pt-BR" smtClean="0"/>
              <a:t>10</a:t>
            </a:fld>
            <a:endParaRPr lang="pt-BR"/>
          </a:p>
        </p:txBody>
      </p:sp>
      <p:sp>
        <p:nvSpPr>
          <p:cNvPr id="17" name="Retângulo 16">
            <a:extLst>
              <a:ext uri="{FF2B5EF4-FFF2-40B4-BE49-F238E27FC236}">
                <a16:creationId xmlns:a16="http://schemas.microsoft.com/office/drawing/2014/main" id="{E99A4BC9-1E45-06A0-4307-50059BDAF4CE}"/>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88B3D71E-53E1-CD1E-C24A-BFA48FD6FD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404703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2E307-FF15-4079-9B0E-C9C104CC30A7}"/>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8580D214-0FF0-F758-EE30-0E296CBA06A4}"/>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31335CA9-0EA9-97E1-463A-8E77CCA1CF41}"/>
              </a:ext>
            </a:extLst>
          </p:cNvPr>
          <p:cNvSpPr/>
          <p:nvPr/>
        </p:nvSpPr>
        <p:spPr>
          <a:xfrm>
            <a:off x="315656" y="5399315"/>
            <a:ext cx="6226687"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INSTANCIANDO OBJETOS: DANDO VIDA AO MOLDE</a:t>
            </a:r>
          </a:p>
        </p:txBody>
      </p:sp>
      <p:sp>
        <p:nvSpPr>
          <p:cNvPr id="6" name="Retângulo 5">
            <a:extLst>
              <a:ext uri="{FF2B5EF4-FFF2-40B4-BE49-F238E27FC236}">
                <a16:creationId xmlns:a16="http://schemas.microsoft.com/office/drawing/2014/main" id="{C499B46F-AB57-8CD9-5C86-6BC02554CC68}"/>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05</a:t>
            </a:r>
          </a:p>
        </p:txBody>
      </p:sp>
      <p:sp>
        <p:nvSpPr>
          <p:cNvPr id="7" name="Retângulo 6">
            <a:extLst>
              <a:ext uri="{FF2B5EF4-FFF2-40B4-BE49-F238E27FC236}">
                <a16:creationId xmlns:a16="http://schemas.microsoft.com/office/drawing/2014/main" id="{1481C8C3-FAC0-349A-38A9-5895D2C48F43}"/>
              </a:ext>
            </a:extLst>
          </p:cNvPr>
          <p:cNvSpPr/>
          <p:nvPr/>
        </p:nvSpPr>
        <p:spPr>
          <a:xfrm>
            <a:off x="522456" y="6283739"/>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07D9FB51-B5DB-934E-099E-93AFAA84D1DE}"/>
              </a:ext>
            </a:extLst>
          </p:cNvPr>
          <p:cNvSpPr>
            <a:spLocks noGrp="1"/>
          </p:cNvSpPr>
          <p:nvPr>
            <p:ph type="sldNum" sz="quarter" idx="12"/>
          </p:nvPr>
        </p:nvSpPr>
        <p:spPr/>
        <p:txBody>
          <a:bodyPr/>
          <a:lstStyle/>
          <a:p>
            <a:fld id="{2FB21433-3083-4F36-A0B4-6192AD1BA980}" type="slidenum">
              <a:rPr lang="pt-BR" smtClean="0"/>
              <a:t>11</a:t>
            </a:fld>
            <a:endParaRPr lang="pt-BR"/>
          </a:p>
        </p:txBody>
      </p:sp>
    </p:spTree>
    <p:extLst>
      <p:ext uri="{BB962C8B-B14F-4D97-AF65-F5344CB8AC3E}">
        <p14:creationId xmlns:p14="http://schemas.microsoft.com/office/powerpoint/2010/main" val="251254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90A8D-0ECA-908A-04C5-98F5ABDFE159}"/>
            </a:ext>
          </a:extLst>
        </p:cNvPr>
        <p:cNvGrpSpPr/>
        <p:nvPr/>
      </p:nvGrpSpPr>
      <p:grpSpPr>
        <a:xfrm>
          <a:off x="0" y="0"/>
          <a:ext cx="0" cy="0"/>
          <a:chOff x="0" y="0"/>
          <a:chExt cx="0" cy="0"/>
        </a:xfrm>
      </p:grpSpPr>
      <p:sp>
        <p:nvSpPr>
          <p:cNvPr id="13" name="Retângulo 12">
            <a:extLst>
              <a:ext uri="{FF2B5EF4-FFF2-40B4-BE49-F238E27FC236}">
                <a16:creationId xmlns:a16="http://schemas.microsoft.com/office/drawing/2014/main" id="{64F4A997-5BB4-7B2B-1A05-6D489242BEDE}"/>
              </a:ext>
            </a:extLst>
          </p:cNvPr>
          <p:cNvSpPr/>
          <p:nvPr/>
        </p:nvSpPr>
        <p:spPr>
          <a:xfrm>
            <a:off x="466682" y="1646083"/>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Instanciar é o processo de criar um objeto a partir de uma classe, como fabricar um carro com base em um projeto. A palavra-chave </a:t>
            </a:r>
            <a:r>
              <a:rPr lang="pt-BR" sz="2400" i="1" dirty="0"/>
              <a:t>new</a:t>
            </a:r>
            <a:r>
              <a:rPr lang="pt-BR" sz="2400" dirty="0"/>
              <a:t> em Java é usada para dar vida ao objeto, alocando espaço na memória. Pense nisso como transformar uma planta de casa em uma casa de verdade, pronta para ser usada.</a:t>
            </a:r>
          </a:p>
          <a:p>
            <a:endParaRPr lang="pt-BR" sz="2400" dirty="0"/>
          </a:p>
          <a:p>
            <a:r>
              <a:rPr lang="pt-BR" sz="2400" dirty="0"/>
              <a:t>Exemplo Prático: Criando um objeto carro.</a:t>
            </a:r>
          </a:p>
        </p:txBody>
      </p:sp>
      <p:sp>
        <p:nvSpPr>
          <p:cNvPr id="14" name="Retângulo 13">
            <a:extLst>
              <a:ext uri="{FF2B5EF4-FFF2-40B4-BE49-F238E27FC236}">
                <a16:creationId xmlns:a16="http://schemas.microsoft.com/office/drawing/2014/main" id="{1D1BF114-A648-CAA6-C4CD-190393631561}"/>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INSTANCIANDO OBJETOS</a:t>
            </a:r>
          </a:p>
        </p:txBody>
      </p:sp>
      <p:pic>
        <p:nvPicPr>
          <p:cNvPr id="16" name="Imagem 15">
            <a:extLst>
              <a:ext uri="{FF2B5EF4-FFF2-40B4-BE49-F238E27FC236}">
                <a16:creationId xmlns:a16="http://schemas.microsoft.com/office/drawing/2014/main" id="{0E83F87A-1C91-2287-D8D2-3AB903523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82" y="6923314"/>
            <a:ext cx="6122804" cy="2408129"/>
          </a:xfrm>
          <a:prstGeom prst="rect">
            <a:avLst/>
          </a:prstGeom>
        </p:spPr>
      </p:pic>
      <p:sp>
        <p:nvSpPr>
          <p:cNvPr id="17" name="Espaço Reservado para Número de Slide 16">
            <a:extLst>
              <a:ext uri="{FF2B5EF4-FFF2-40B4-BE49-F238E27FC236}">
                <a16:creationId xmlns:a16="http://schemas.microsoft.com/office/drawing/2014/main" id="{B0552D17-F9AB-B0EC-B88A-6F8C526F2AC9}"/>
              </a:ext>
            </a:extLst>
          </p:cNvPr>
          <p:cNvSpPr>
            <a:spLocks noGrp="1"/>
          </p:cNvSpPr>
          <p:nvPr>
            <p:ph type="sldNum" sz="quarter" idx="12"/>
          </p:nvPr>
        </p:nvSpPr>
        <p:spPr/>
        <p:txBody>
          <a:bodyPr/>
          <a:lstStyle/>
          <a:p>
            <a:fld id="{2FB21433-3083-4F36-A0B4-6192AD1BA980}" type="slidenum">
              <a:rPr lang="pt-BR" smtClean="0"/>
              <a:t>12</a:t>
            </a:fld>
            <a:endParaRPr lang="pt-BR"/>
          </a:p>
        </p:txBody>
      </p:sp>
      <p:sp>
        <p:nvSpPr>
          <p:cNvPr id="18" name="Retângulo 17">
            <a:extLst>
              <a:ext uri="{FF2B5EF4-FFF2-40B4-BE49-F238E27FC236}">
                <a16:creationId xmlns:a16="http://schemas.microsoft.com/office/drawing/2014/main" id="{2F1802CC-DAED-7035-947F-9295F80F49CB}"/>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3E679A40-69D9-AB6D-7463-36DAAB7605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52738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BB6AA-5137-CC4A-6E6F-3F08EFBBFDFF}"/>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DA245774-FFA2-1315-A004-1CE791149AC8}"/>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1FA9B441-4AF4-2E9A-D1D9-4BC4C0D31F17}"/>
              </a:ext>
            </a:extLst>
          </p:cNvPr>
          <p:cNvSpPr/>
          <p:nvPr/>
        </p:nvSpPr>
        <p:spPr>
          <a:xfrm>
            <a:off x="315656" y="5399315"/>
            <a:ext cx="6226687"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USANDO OBJETOS: COLOCANDO O OBJETO EM AÇÃO</a:t>
            </a:r>
          </a:p>
        </p:txBody>
      </p:sp>
      <p:sp>
        <p:nvSpPr>
          <p:cNvPr id="6" name="Retângulo 5">
            <a:extLst>
              <a:ext uri="{FF2B5EF4-FFF2-40B4-BE49-F238E27FC236}">
                <a16:creationId xmlns:a16="http://schemas.microsoft.com/office/drawing/2014/main" id="{3B52459C-EF73-CD26-7472-FB16DAE216EB}"/>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06</a:t>
            </a:r>
          </a:p>
        </p:txBody>
      </p:sp>
      <p:sp>
        <p:nvSpPr>
          <p:cNvPr id="7" name="Retângulo 6">
            <a:extLst>
              <a:ext uri="{FF2B5EF4-FFF2-40B4-BE49-F238E27FC236}">
                <a16:creationId xmlns:a16="http://schemas.microsoft.com/office/drawing/2014/main" id="{75A145EB-EC11-2BEA-A950-CB12B125FC76}"/>
              </a:ext>
            </a:extLst>
          </p:cNvPr>
          <p:cNvSpPr/>
          <p:nvPr/>
        </p:nvSpPr>
        <p:spPr>
          <a:xfrm>
            <a:off x="522456" y="6283739"/>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411B9A31-6668-4D16-9946-105F1414D909}"/>
              </a:ext>
            </a:extLst>
          </p:cNvPr>
          <p:cNvSpPr>
            <a:spLocks noGrp="1"/>
          </p:cNvSpPr>
          <p:nvPr>
            <p:ph type="sldNum" sz="quarter" idx="12"/>
          </p:nvPr>
        </p:nvSpPr>
        <p:spPr/>
        <p:txBody>
          <a:bodyPr/>
          <a:lstStyle/>
          <a:p>
            <a:fld id="{2FB21433-3083-4F36-A0B4-6192AD1BA980}" type="slidenum">
              <a:rPr lang="pt-BR" smtClean="0"/>
              <a:t>13</a:t>
            </a:fld>
            <a:endParaRPr lang="pt-BR"/>
          </a:p>
        </p:txBody>
      </p:sp>
    </p:spTree>
    <p:extLst>
      <p:ext uri="{BB962C8B-B14F-4D97-AF65-F5344CB8AC3E}">
        <p14:creationId xmlns:p14="http://schemas.microsoft.com/office/powerpoint/2010/main" val="46744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C5BA-E51C-C3EF-6833-BDF8301C2C4B}"/>
            </a:ext>
          </a:extLst>
        </p:cNvPr>
        <p:cNvGrpSpPr/>
        <p:nvPr/>
      </p:nvGrpSpPr>
      <p:grpSpPr>
        <a:xfrm>
          <a:off x="0" y="0"/>
          <a:ext cx="0" cy="0"/>
          <a:chOff x="0" y="0"/>
          <a:chExt cx="0" cy="0"/>
        </a:xfrm>
      </p:grpSpPr>
      <p:sp>
        <p:nvSpPr>
          <p:cNvPr id="13" name="Retângulo 12">
            <a:extLst>
              <a:ext uri="{FF2B5EF4-FFF2-40B4-BE49-F238E27FC236}">
                <a16:creationId xmlns:a16="http://schemas.microsoft.com/office/drawing/2014/main" id="{45085F47-8352-52B0-724C-C78A91EFEBD4}"/>
              </a:ext>
            </a:extLst>
          </p:cNvPr>
          <p:cNvSpPr/>
          <p:nvPr/>
        </p:nvSpPr>
        <p:spPr>
          <a:xfrm>
            <a:off x="528367" y="1464626"/>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Depois de instanciar um objeto, você pode usar seus atributos e métodos para realizar tarefas. É como ligar o carro e dirigir pela cidade. Essa etapa é onde a classe ganha vida, permitindo que você interaja com o objeto e aproveite suas funcionalidades no programa.</a:t>
            </a:r>
          </a:p>
          <a:p>
            <a:r>
              <a:rPr lang="pt-BR" sz="2400" dirty="0"/>
              <a:t>Exemplo Prático: Usando o carro para exibir informações.</a:t>
            </a:r>
          </a:p>
        </p:txBody>
      </p:sp>
      <p:sp>
        <p:nvSpPr>
          <p:cNvPr id="14" name="Retângulo 13">
            <a:extLst>
              <a:ext uri="{FF2B5EF4-FFF2-40B4-BE49-F238E27FC236}">
                <a16:creationId xmlns:a16="http://schemas.microsoft.com/office/drawing/2014/main" id="{396B4AF2-679A-F1FB-F4A3-4A654B580719}"/>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USANDO OBJETOS</a:t>
            </a:r>
          </a:p>
        </p:txBody>
      </p:sp>
      <p:pic>
        <p:nvPicPr>
          <p:cNvPr id="6" name="Imagem 5">
            <a:extLst>
              <a:ext uri="{FF2B5EF4-FFF2-40B4-BE49-F238E27FC236}">
                <a16:creationId xmlns:a16="http://schemas.microsoft.com/office/drawing/2014/main" id="{0C77AB16-5985-3F4A-7E48-0C2E98D73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97" y="6487885"/>
            <a:ext cx="6224404" cy="2766511"/>
          </a:xfrm>
          <a:prstGeom prst="rect">
            <a:avLst/>
          </a:prstGeom>
        </p:spPr>
      </p:pic>
      <p:sp>
        <p:nvSpPr>
          <p:cNvPr id="7" name="Espaço Reservado para Número de Slide 6">
            <a:extLst>
              <a:ext uri="{FF2B5EF4-FFF2-40B4-BE49-F238E27FC236}">
                <a16:creationId xmlns:a16="http://schemas.microsoft.com/office/drawing/2014/main" id="{99DB12D7-859E-28C3-88C4-78DE85B366C2}"/>
              </a:ext>
            </a:extLst>
          </p:cNvPr>
          <p:cNvSpPr>
            <a:spLocks noGrp="1"/>
          </p:cNvSpPr>
          <p:nvPr>
            <p:ph type="sldNum" sz="quarter" idx="12"/>
          </p:nvPr>
        </p:nvSpPr>
        <p:spPr/>
        <p:txBody>
          <a:bodyPr/>
          <a:lstStyle/>
          <a:p>
            <a:fld id="{2FB21433-3083-4F36-A0B4-6192AD1BA980}" type="slidenum">
              <a:rPr lang="pt-BR" smtClean="0"/>
              <a:t>14</a:t>
            </a:fld>
            <a:endParaRPr lang="pt-BR"/>
          </a:p>
        </p:txBody>
      </p:sp>
      <p:sp>
        <p:nvSpPr>
          <p:cNvPr id="8" name="Retângulo 7">
            <a:extLst>
              <a:ext uri="{FF2B5EF4-FFF2-40B4-BE49-F238E27FC236}">
                <a16:creationId xmlns:a16="http://schemas.microsoft.com/office/drawing/2014/main" id="{8CCD8D17-085E-C20D-2522-8FA8A16150F6}"/>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96FCEA07-A1C8-33DB-EE6B-FF70FC3B04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055556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C0378-5C16-E1C2-673E-CE576B04B3EB}"/>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E3618C76-BDF9-E1AA-AFE4-969C0D288D04}"/>
              </a:ext>
            </a:extLst>
          </p:cNvPr>
          <p:cNvSpPr/>
          <p:nvPr/>
        </p:nvSpPr>
        <p:spPr>
          <a:xfrm>
            <a:off x="-2"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ABF921D3-6F9E-16CE-5D79-7B05857AF06D}"/>
              </a:ext>
            </a:extLst>
          </p:cNvPr>
          <p:cNvSpPr/>
          <p:nvPr/>
        </p:nvSpPr>
        <p:spPr>
          <a:xfrm>
            <a:off x="-170545" y="5370287"/>
            <a:ext cx="7199087"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ENCAPSULAMENTO: PROTEGENDO O QUE </a:t>
            </a:r>
          </a:p>
          <a:p>
            <a:pPr algn="ctr"/>
            <a:r>
              <a:rPr lang="pt-BR" sz="3200" dirty="0">
                <a:latin typeface="Arial Black" panose="020B0A04020102020204" pitchFamily="34" charset="0"/>
              </a:rPr>
              <a:t>IMPORTA</a:t>
            </a:r>
          </a:p>
        </p:txBody>
      </p:sp>
      <p:sp>
        <p:nvSpPr>
          <p:cNvPr id="6" name="Retângulo 5">
            <a:extLst>
              <a:ext uri="{FF2B5EF4-FFF2-40B4-BE49-F238E27FC236}">
                <a16:creationId xmlns:a16="http://schemas.microsoft.com/office/drawing/2014/main" id="{0895B766-E270-10DA-80DC-BF4F77603A47}"/>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07</a:t>
            </a:r>
          </a:p>
        </p:txBody>
      </p:sp>
      <p:sp>
        <p:nvSpPr>
          <p:cNvPr id="7" name="Retângulo 6">
            <a:extLst>
              <a:ext uri="{FF2B5EF4-FFF2-40B4-BE49-F238E27FC236}">
                <a16:creationId xmlns:a16="http://schemas.microsoft.com/office/drawing/2014/main" id="{AE277EA9-906E-E196-1885-9E0724AC7478}"/>
              </a:ext>
            </a:extLst>
          </p:cNvPr>
          <p:cNvSpPr/>
          <p:nvPr/>
        </p:nvSpPr>
        <p:spPr>
          <a:xfrm>
            <a:off x="522454" y="6491269"/>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593E2794-3C67-620E-20D9-33D2C4B281E5}"/>
              </a:ext>
            </a:extLst>
          </p:cNvPr>
          <p:cNvSpPr>
            <a:spLocks noGrp="1"/>
          </p:cNvSpPr>
          <p:nvPr>
            <p:ph type="sldNum" sz="quarter" idx="12"/>
          </p:nvPr>
        </p:nvSpPr>
        <p:spPr/>
        <p:txBody>
          <a:bodyPr/>
          <a:lstStyle/>
          <a:p>
            <a:fld id="{2FB21433-3083-4F36-A0B4-6192AD1BA980}" type="slidenum">
              <a:rPr lang="pt-BR" smtClean="0"/>
              <a:t>15</a:t>
            </a:fld>
            <a:endParaRPr lang="pt-BR"/>
          </a:p>
        </p:txBody>
      </p:sp>
    </p:spTree>
    <p:extLst>
      <p:ext uri="{BB962C8B-B14F-4D97-AF65-F5344CB8AC3E}">
        <p14:creationId xmlns:p14="http://schemas.microsoft.com/office/powerpoint/2010/main" val="197548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0995C-50A1-2FBA-78DC-32DB2D003606}"/>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9183B868-2758-2F2E-452C-490CBC0CACE1}"/>
              </a:ext>
            </a:extLst>
          </p:cNvPr>
          <p:cNvSpPr/>
          <p:nvPr/>
        </p:nvSpPr>
        <p:spPr>
          <a:xfrm>
            <a:off x="466682" y="1841998"/>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Encapsulamento é como um cofre: esconde os detalhes internos do objeto e só permite acesso controlado. Usando modificadores como </a:t>
            </a:r>
            <a:r>
              <a:rPr lang="pt-BR" sz="2400" i="1" dirty="0" err="1"/>
              <a:t>private</a:t>
            </a:r>
            <a:r>
              <a:rPr lang="pt-BR" sz="2400" i="1" dirty="0"/>
              <a:t> </a:t>
            </a:r>
            <a:r>
              <a:rPr lang="pt-BR" sz="2400" dirty="0"/>
              <a:t>e métodos </a:t>
            </a:r>
            <a:r>
              <a:rPr lang="pt-BR" sz="2400" i="1" dirty="0" err="1"/>
              <a:t>get</a:t>
            </a:r>
            <a:r>
              <a:rPr lang="pt-BR" sz="2400" i="1" dirty="0"/>
              <a:t>/set</a:t>
            </a:r>
            <a:r>
              <a:rPr lang="pt-BR" sz="2400" dirty="0"/>
              <a:t>, você protege os dados e garante que eles sejam usados corretamente. Isso torna seu código mais seguro e fácil de manter.</a:t>
            </a:r>
          </a:p>
          <a:p>
            <a:endParaRPr lang="pt-BR" sz="2400" dirty="0"/>
          </a:p>
          <a:p>
            <a:r>
              <a:rPr lang="pt-BR" sz="2400" dirty="0"/>
              <a:t>Exemplo Prático: Controlando uma conta bancária.</a:t>
            </a:r>
          </a:p>
        </p:txBody>
      </p:sp>
      <p:sp>
        <p:nvSpPr>
          <p:cNvPr id="6" name="Retângulo 5">
            <a:extLst>
              <a:ext uri="{FF2B5EF4-FFF2-40B4-BE49-F238E27FC236}">
                <a16:creationId xmlns:a16="http://schemas.microsoft.com/office/drawing/2014/main" id="{C54D6713-DF8F-E198-55B7-9999E07FAD6E}"/>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ENCAPSULAMENTO</a:t>
            </a:r>
          </a:p>
        </p:txBody>
      </p:sp>
      <p:pic>
        <p:nvPicPr>
          <p:cNvPr id="8" name="Imagem 7">
            <a:extLst>
              <a:ext uri="{FF2B5EF4-FFF2-40B4-BE49-F238E27FC236}">
                <a16:creationId xmlns:a16="http://schemas.microsoft.com/office/drawing/2014/main" id="{8BBC1087-9C65-9BA8-867E-EFB2BF2A4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1" y="5199840"/>
            <a:ext cx="6347775" cy="4100775"/>
          </a:xfrm>
          <a:prstGeom prst="rect">
            <a:avLst/>
          </a:prstGeom>
        </p:spPr>
      </p:pic>
      <p:sp>
        <p:nvSpPr>
          <p:cNvPr id="9" name="Espaço Reservado para Número de Slide 8">
            <a:extLst>
              <a:ext uri="{FF2B5EF4-FFF2-40B4-BE49-F238E27FC236}">
                <a16:creationId xmlns:a16="http://schemas.microsoft.com/office/drawing/2014/main" id="{4B95F4C7-480C-AE0F-1E41-6CA7C5285A96}"/>
              </a:ext>
            </a:extLst>
          </p:cNvPr>
          <p:cNvSpPr>
            <a:spLocks noGrp="1"/>
          </p:cNvSpPr>
          <p:nvPr>
            <p:ph type="sldNum" sz="quarter" idx="12"/>
          </p:nvPr>
        </p:nvSpPr>
        <p:spPr/>
        <p:txBody>
          <a:bodyPr/>
          <a:lstStyle/>
          <a:p>
            <a:fld id="{2FB21433-3083-4F36-A0B4-6192AD1BA980}" type="slidenum">
              <a:rPr lang="pt-BR" smtClean="0"/>
              <a:t>16</a:t>
            </a:fld>
            <a:endParaRPr lang="pt-BR"/>
          </a:p>
        </p:txBody>
      </p:sp>
      <p:sp>
        <p:nvSpPr>
          <p:cNvPr id="11" name="Retângulo 10">
            <a:extLst>
              <a:ext uri="{FF2B5EF4-FFF2-40B4-BE49-F238E27FC236}">
                <a16:creationId xmlns:a16="http://schemas.microsoft.com/office/drawing/2014/main" id="{2E759797-5F0A-7183-F253-F2A89F0BDEE8}"/>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ADD2FDE5-887B-F118-68F1-A2F011B5AFC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9101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101B-98BA-09EF-E947-911AC3333531}"/>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1EEDE34E-C232-E597-266E-BC4EA2C3E305}"/>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56A164D2-14CB-D9C5-A972-2F80FD111440}"/>
              </a:ext>
            </a:extLst>
          </p:cNvPr>
          <p:cNvSpPr/>
          <p:nvPr/>
        </p:nvSpPr>
        <p:spPr>
          <a:xfrm>
            <a:off x="-130631" y="5428344"/>
            <a:ext cx="7119259"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HERANÇA: </a:t>
            </a:r>
          </a:p>
          <a:p>
            <a:pPr algn="ctr"/>
            <a:r>
              <a:rPr lang="pt-BR" sz="3200" dirty="0">
                <a:latin typeface="Arial Black" panose="020B0A04020102020204" pitchFamily="34" charset="0"/>
              </a:rPr>
              <a:t>REUTILIZANDO COM INTELIGÊNCIA</a:t>
            </a:r>
          </a:p>
        </p:txBody>
      </p:sp>
      <p:sp>
        <p:nvSpPr>
          <p:cNvPr id="6" name="Retângulo 5">
            <a:extLst>
              <a:ext uri="{FF2B5EF4-FFF2-40B4-BE49-F238E27FC236}">
                <a16:creationId xmlns:a16="http://schemas.microsoft.com/office/drawing/2014/main" id="{19681DED-3AB8-C2AC-F44B-F6F2DFA85B61}"/>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08</a:t>
            </a:r>
          </a:p>
        </p:txBody>
      </p:sp>
      <p:sp>
        <p:nvSpPr>
          <p:cNvPr id="7" name="Retângulo 6">
            <a:extLst>
              <a:ext uri="{FF2B5EF4-FFF2-40B4-BE49-F238E27FC236}">
                <a16:creationId xmlns:a16="http://schemas.microsoft.com/office/drawing/2014/main" id="{F5138E78-8134-7A27-E152-4F61AFAD88AF}"/>
              </a:ext>
            </a:extLst>
          </p:cNvPr>
          <p:cNvSpPr/>
          <p:nvPr/>
        </p:nvSpPr>
        <p:spPr>
          <a:xfrm>
            <a:off x="522454" y="6498447"/>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A26421DC-3011-F0C9-4903-39A880551C12}"/>
              </a:ext>
            </a:extLst>
          </p:cNvPr>
          <p:cNvSpPr>
            <a:spLocks noGrp="1"/>
          </p:cNvSpPr>
          <p:nvPr>
            <p:ph type="sldNum" sz="quarter" idx="12"/>
          </p:nvPr>
        </p:nvSpPr>
        <p:spPr/>
        <p:txBody>
          <a:bodyPr/>
          <a:lstStyle/>
          <a:p>
            <a:fld id="{2FB21433-3083-4F36-A0B4-6192AD1BA980}" type="slidenum">
              <a:rPr lang="pt-BR" smtClean="0"/>
              <a:t>17</a:t>
            </a:fld>
            <a:endParaRPr lang="pt-BR"/>
          </a:p>
        </p:txBody>
      </p:sp>
    </p:spTree>
    <p:extLst>
      <p:ext uri="{BB962C8B-B14F-4D97-AF65-F5344CB8AC3E}">
        <p14:creationId xmlns:p14="http://schemas.microsoft.com/office/powerpoint/2010/main" val="11469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FB08E-8707-2040-927C-730815B4D986}"/>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06577D70-5955-CB50-4701-99522809F7C0}"/>
              </a:ext>
            </a:extLst>
          </p:cNvPr>
          <p:cNvSpPr/>
          <p:nvPr/>
        </p:nvSpPr>
        <p:spPr>
          <a:xfrm>
            <a:off x="466682" y="1841998"/>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Herança permite que uma classe herde atributos e métodos de outra, como um filho herda traços dos pais. Isso economiza tempo e mantém o código organizado. Por exemplo, uma bicicleta elétrica pode herdar características de uma bicicleta comum, mas adicionar suas próprias funcionalidades.</a:t>
            </a:r>
          </a:p>
          <a:p>
            <a:endParaRPr lang="pt-BR" sz="2400" dirty="0"/>
          </a:p>
          <a:p>
            <a:r>
              <a:rPr lang="pt-BR" sz="2400" dirty="0"/>
              <a:t>Exemplo Prático: Veículo e moto.</a:t>
            </a:r>
          </a:p>
        </p:txBody>
      </p:sp>
      <p:sp>
        <p:nvSpPr>
          <p:cNvPr id="6" name="Retângulo 5">
            <a:extLst>
              <a:ext uri="{FF2B5EF4-FFF2-40B4-BE49-F238E27FC236}">
                <a16:creationId xmlns:a16="http://schemas.microsoft.com/office/drawing/2014/main" id="{FBC07276-06FB-F406-742B-B1D641BB4BC3}"/>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HERANÇA</a:t>
            </a:r>
          </a:p>
        </p:txBody>
      </p:sp>
      <p:pic>
        <p:nvPicPr>
          <p:cNvPr id="8" name="Imagem 7">
            <a:extLst>
              <a:ext uri="{FF2B5EF4-FFF2-40B4-BE49-F238E27FC236}">
                <a16:creationId xmlns:a16="http://schemas.microsoft.com/office/drawing/2014/main" id="{1F6AEC97-8122-4CB1-1311-D7A19D85C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1" y="5541143"/>
            <a:ext cx="6347775" cy="3819900"/>
          </a:xfrm>
          <a:prstGeom prst="rect">
            <a:avLst/>
          </a:prstGeom>
        </p:spPr>
      </p:pic>
      <p:sp>
        <p:nvSpPr>
          <p:cNvPr id="9" name="Espaço Reservado para Número de Slide 8">
            <a:extLst>
              <a:ext uri="{FF2B5EF4-FFF2-40B4-BE49-F238E27FC236}">
                <a16:creationId xmlns:a16="http://schemas.microsoft.com/office/drawing/2014/main" id="{A9FFFB58-136B-14D4-DFF6-7920BC644195}"/>
              </a:ext>
            </a:extLst>
          </p:cNvPr>
          <p:cNvSpPr>
            <a:spLocks noGrp="1"/>
          </p:cNvSpPr>
          <p:nvPr>
            <p:ph type="sldNum" sz="quarter" idx="12"/>
          </p:nvPr>
        </p:nvSpPr>
        <p:spPr/>
        <p:txBody>
          <a:bodyPr/>
          <a:lstStyle/>
          <a:p>
            <a:fld id="{2FB21433-3083-4F36-A0B4-6192AD1BA980}" type="slidenum">
              <a:rPr lang="pt-BR" smtClean="0"/>
              <a:t>18</a:t>
            </a:fld>
            <a:endParaRPr lang="pt-BR"/>
          </a:p>
        </p:txBody>
      </p:sp>
      <p:sp>
        <p:nvSpPr>
          <p:cNvPr id="11" name="Retângulo 10">
            <a:extLst>
              <a:ext uri="{FF2B5EF4-FFF2-40B4-BE49-F238E27FC236}">
                <a16:creationId xmlns:a16="http://schemas.microsoft.com/office/drawing/2014/main" id="{1BAAE774-C29B-F751-0A71-D302068FAD8B}"/>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F30563A0-934F-9282-355C-CC9AFDCEE1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99253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AC1E-D23E-F358-5E04-7BECC2AE1D70}"/>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5FCBBB36-D0DA-CED3-7F2B-A33D498B7EC2}"/>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8972126C-BF09-303E-D466-120B29ADD3F0}"/>
              </a:ext>
            </a:extLst>
          </p:cNvPr>
          <p:cNvSpPr/>
          <p:nvPr/>
        </p:nvSpPr>
        <p:spPr>
          <a:xfrm>
            <a:off x="125184" y="5370288"/>
            <a:ext cx="6607630"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POLIMORFISMO:</a:t>
            </a:r>
          </a:p>
          <a:p>
            <a:pPr algn="ctr"/>
            <a:r>
              <a:rPr lang="pt-BR" sz="3200" dirty="0">
                <a:latin typeface="Arial Black" panose="020B0A04020102020204" pitchFamily="34" charset="0"/>
              </a:rPr>
              <a:t> A MAGIA DA FLEXIBILIDADE</a:t>
            </a:r>
          </a:p>
        </p:txBody>
      </p:sp>
      <p:sp>
        <p:nvSpPr>
          <p:cNvPr id="6" name="Retângulo 5">
            <a:extLst>
              <a:ext uri="{FF2B5EF4-FFF2-40B4-BE49-F238E27FC236}">
                <a16:creationId xmlns:a16="http://schemas.microsoft.com/office/drawing/2014/main" id="{01A30D1A-7EA7-6425-AD4A-6D379C9B4CD0}"/>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09</a:t>
            </a:r>
          </a:p>
        </p:txBody>
      </p:sp>
      <p:sp>
        <p:nvSpPr>
          <p:cNvPr id="7" name="Retângulo 6">
            <a:extLst>
              <a:ext uri="{FF2B5EF4-FFF2-40B4-BE49-F238E27FC236}">
                <a16:creationId xmlns:a16="http://schemas.microsoft.com/office/drawing/2014/main" id="{B51C1F88-6E02-485E-E1B6-4A4EAF3DA2C8}"/>
              </a:ext>
            </a:extLst>
          </p:cNvPr>
          <p:cNvSpPr/>
          <p:nvPr/>
        </p:nvSpPr>
        <p:spPr>
          <a:xfrm>
            <a:off x="522456" y="6491271"/>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E6DD7A14-A0B8-4738-591F-B9F586CE9980}"/>
              </a:ext>
            </a:extLst>
          </p:cNvPr>
          <p:cNvSpPr>
            <a:spLocks noGrp="1"/>
          </p:cNvSpPr>
          <p:nvPr>
            <p:ph type="sldNum" sz="quarter" idx="12"/>
          </p:nvPr>
        </p:nvSpPr>
        <p:spPr/>
        <p:txBody>
          <a:bodyPr/>
          <a:lstStyle/>
          <a:p>
            <a:fld id="{2FB21433-3083-4F36-A0B4-6192AD1BA980}" type="slidenum">
              <a:rPr lang="pt-BR" smtClean="0"/>
              <a:t>19</a:t>
            </a:fld>
            <a:endParaRPr lang="pt-BR"/>
          </a:p>
        </p:txBody>
      </p:sp>
    </p:spTree>
    <p:extLst>
      <p:ext uri="{BB962C8B-B14F-4D97-AF65-F5344CB8AC3E}">
        <p14:creationId xmlns:p14="http://schemas.microsoft.com/office/powerpoint/2010/main" val="2227921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4B4C8-A7F5-3BE3-89A1-42010277C29D}"/>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968B0931-E390-F469-F317-883C68CC66F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34064" y="6265826"/>
            <a:ext cx="4265583" cy="4265583"/>
          </a:xfrm>
          <a:prstGeom prst="rect">
            <a:avLst/>
          </a:prstGeom>
        </p:spPr>
      </p:pic>
      <p:sp>
        <p:nvSpPr>
          <p:cNvPr id="3" name="Retângulo 2">
            <a:extLst>
              <a:ext uri="{FF2B5EF4-FFF2-40B4-BE49-F238E27FC236}">
                <a16:creationId xmlns:a16="http://schemas.microsoft.com/office/drawing/2014/main" id="{B34D83AD-0815-66C2-520A-1F906AE318A5}"/>
              </a:ext>
            </a:extLst>
          </p:cNvPr>
          <p:cNvSpPr/>
          <p:nvPr/>
        </p:nvSpPr>
        <p:spPr>
          <a:xfrm>
            <a:off x="391677" y="4017879"/>
            <a:ext cx="614853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Imagine criar programas que refletem o mundo real, onde cada pedaço de código é como um objeto com vida própria. Isso é Programação Orientada a Objetos (POO), e Java é a ferramenta perfeita para dominá-la! Neste </a:t>
            </a:r>
            <a:r>
              <a:rPr lang="pt-BR" sz="2400" dirty="0" err="1"/>
              <a:t>eBook</a:t>
            </a:r>
            <a:r>
              <a:rPr lang="pt-BR" sz="2400" dirty="0"/>
              <a:t>, você vai aprender os conceitos essenciais de POO em Java de forma simples e prática, com exemplos que conectam a teoria à vida cotidiana. De classes e objetos a herança e polimorfismo, prepare-se para transformar sua maneira de programar e resolver problemas. Vamos começar essa jornada juntos!</a:t>
            </a:r>
          </a:p>
        </p:txBody>
      </p:sp>
      <p:sp>
        <p:nvSpPr>
          <p:cNvPr id="4" name="Retângulo 3">
            <a:extLst>
              <a:ext uri="{FF2B5EF4-FFF2-40B4-BE49-F238E27FC236}">
                <a16:creationId xmlns:a16="http://schemas.microsoft.com/office/drawing/2014/main" id="{20FF322C-9CE8-11E5-3A04-5AFACDD21FB0}"/>
              </a:ext>
            </a:extLst>
          </p:cNvPr>
          <p:cNvSpPr/>
          <p:nvPr/>
        </p:nvSpPr>
        <p:spPr>
          <a:xfrm>
            <a:off x="307527" y="395946"/>
            <a:ext cx="6548584"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4000" dirty="0">
                <a:latin typeface="Arial Black" panose="020B0A04020102020204" pitchFamily="34" charset="0"/>
              </a:rPr>
              <a:t>Dominando Classes em Java</a:t>
            </a:r>
          </a:p>
        </p:txBody>
      </p:sp>
      <p:sp>
        <p:nvSpPr>
          <p:cNvPr id="6" name="Retângulo 5">
            <a:extLst>
              <a:ext uri="{FF2B5EF4-FFF2-40B4-BE49-F238E27FC236}">
                <a16:creationId xmlns:a16="http://schemas.microsoft.com/office/drawing/2014/main" id="{93766CF9-C0E3-7D19-F55E-1991D2C469B3}"/>
              </a:ext>
            </a:extLst>
          </p:cNvPr>
          <p:cNvSpPr/>
          <p:nvPr/>
        </p:nvSpPr>
        <p:spPr>
          <a:xfrm>
            <a:off x="379527" y="1801839"/>
            <a:ext cx="6313057"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t>Conceitos Essenciais de Classe com Exemplos Práticos</a:t>
            </a:r>
          </a:p>
        </p:txBody>
      </p:sp>
      <p:sp>
        <p:nvSpPr>
          <p:cNvPr id="7" name="Retângulo 6">
            <a:extLst>
              <a:ext uri="{FF2B5EF4-FFF2-40B4-BE49-F238E27FC236}">
                <a16:creationId xmlns:a16="http://schemas.microsoft.com/office/drawing/2014/main" id="{75FAFF6D-DDAA-E0DA-E26C-E1F2D2F34BE2}"/>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spaço Reservado para Número de Slide 4">
            <a:extLst>
              <a:ext uri="{FF2B5EF4-FFF2-40B4-BE49-F238E27FC236}">
                <a16:creationId xmlns:a16="http://schemas.microsoft.com/office/drawing/2014/main" id="{70BEBFD7-C6E1-F6C5-7F11-F3D06D9762F2}"/>
              </a:ext>
            </a:extLst>
          </p:cNvPr>
          <p:cNvSpPr>
            <a:spLocks noGrp="1"/>
          </p:cNvSpPr>
          <p:nvPr>
            <p:ph type="sldNum" sz="quarter" idx="12"/>
          </p:nvPr>
        </p:nvSpPr>
        <p:spPr/>
        <p:txBody>
          <a:bodyPr/>
          <a:lstStyle/>
          <a:p>
            <a:fld id="{2FB21433-3083-4F36-A0B4-6192AD1BA980}" type="slidenum">
              <a:rPr lang="pt-BR" smtClean="0"/>
              <a:t>2</a:t>
            </a:fld>
            <a:endParaRPr lang="pt-BR" dirty="0"/>
          </a:p>
        </p:txBody>
      </p:sp>
    </p:spTree>
    <p:extLst>
      <p:ext uri="{BB962C8B-B14F-4D97-AF65-F5344CB8AC3E}">
        <p14:creationId xmlns:p14="http://schemas.microsoft.com/office/powerpoint/2010/main" val="26919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FDB8C-09A8-F7A8-3D78-C2F39DCAEC19}"/>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EB18EBE4-1D52-DFDE-C069-4387EAC3A960}"/>
              </a:ext>
            </a:extLst>
          </p:cNvPr>
          <p:cNvSpPr/>
          <p:nvPr/>
        </p:nvSpPr>
        <p:spPr>
          <a:xfrm>
            <a:off x="466681" y="1524806"/>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Polimorfismo permite que objetos de classes diferentes respondam ao mesmo comando de forma única. É como dizer "corra" para diferentes animais: cada um corre do seu jeito. Em Java, isso é feito com métodos sobrescritos, dando flexibilidade ao seu programa.</a:t>
            </a:r>
          </a:p>
          <a:p>
            <a:endParaRPr lang="pt-BR" sz="2400" dirty="0"/>
          </a:p>
          <a:p>
            <a:r>
              <a:rPr lang="pt-BR" sz="2400" dirty="0"/>
              <a:t>Exemplo Prático: Veículos acelerando de forma diferente.</a:t>
            </a:r>
          </a:p>
        </p:txBody>
      </p:sp>
      <p:sp>
        <p:nvSpPr>
          <p:cNvPr id="6" name="Retângulo 5">
            <a:extLst>
              <a:ext uri="{FF2B5EF4-FFF2-40B4-BE49-F238E27FC236}">
                <a16:creationId xmlns:a16="http://schemas.microsoft.com/office/drawing/2014/main" id="{042241E0-A48B-E7D4-0842-A69807C404EE}"/>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POLIMORFISMO</a:t>
            </a:r>
          </a:p>
        </p:txBody>
      </p:sp>
      <p:pic>
        <p:nvPicPr>
          <p:cNvPr id="8" name="Imagem 7">
            <a:extLst>
              <a:ext uri="{FF2B5EF4-FFF2-40B4-BE49-F238E27FC236}">
                <a16:creationId xmlns:a16="http://schemas.microsoft.com/office/drawing/2014/main" id="{88FBEAD1-9549-339E-04C3-FB2696E24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66" y="4212979"/>
            <a:ext cx="6334435" cy="4968418"/>
          </a:xfrm>
          <a:prstGeom prst="rect">
            <a:avLst/>
          </a:prstGeom>
        </p:spPr>
      </p:pic>
      <p:sp>
        <p:nvSpPr>
          <p:cNvPr id="9" name="Espaço Reservado para Número de Slide 8">
            <a:extLst>
              <a:ext uri="{FF2B5EF4-FFF2-40B4-BE49-F238E27FC236}">
                <a16:creationId xmlns:a16="http://schemas.microsoft.com/office/drawing/2014/main" id="{A766F32F-AD20-1921-2367-8A94400530EF}"/>
              </a:ext>
            </a:extLst>
          </p:cNvPr>
          <p:cNvSpPr>
            <a:spLocks noGrp="1"/>
          </p:cNvSpPr>
          <p:nvPr>
            <p:ph type="sldNum" sz="quarter" idx="12"/>
          </p:nvPr>
        </p:nvSpPr>
        <p:spPr/>
        <p:txBody>
          <a:bodyPr/>
          <a:lstStyle/>
          <a:p>
            <a:fld id="{2FB21433-3083-4F36-A0B4-6192AD1BA980}" type="slidenum">
              <a:rPr lang="pt-BR" smtClean="0"/>
              <a:t>20</a:t>
            </a:fld>
            <a:endParaRPr lang="pt-BR"/>
          </a:p>
        </p:txBody>
      </p:sp>
      <p:sp>
        <p:nvSpPr>
          <p:cNvPr id="11" name="Retângulo 10">
            <a:extLst>
              <a:ext uri="{FF2B5EF4-FFF2-40B4-BE49-F238E27FC236}">
                <a16:creationId xmlns:a16="http://schemas.microsoft.com/office/drawing/2014/main" id="{880DE396-1A5F-374A-241B-78072B0ED11A}"/>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DACF8EDA-F8DE-8DCD-D31E-31F185D286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61083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82B3A-844A-6AB9-5BFA-60AD522A03DF}"/>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367A06AD-C7F1-D551-1924-4A86CC4B9440}"/>
              </a:ext>
            </a:extLst>
          </p:cNvPr>
          <p:cNvSpPr/>
          <p:nvPr/>
        </p:nvSpPr>
        <p:spPr>
          <a:xfrm>
            <a:off x="0" y="5443"/>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4C29FF6D-2510-583E-0C8E-66130F1D733A}"/>
              </a:ext>
            </a:extLst>
          </p:cNvPr>
          <p:cNvSpPr/>
          <p:nvPr/>
        </p:nvSpPr>
        <p:spPr>
          <a:xfrm>
            <a:off x="522455" y="5266522"/>
            <a:ext cx="5813088"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CLASSES ABSTRATAS: MOLDES INCOMPLETOS</a:t>
            </a:r>
          </a:p>
        </p:txBody>
      </p:sp>
      <p:sp>
        <p:nvSpPr>
          <p:cNvPr id="6" name="Retângulo 5">
            <a:extLst>
              <a:ext uri="{FF2B5EF4-FFF2-40B4-BE49-F238E27FC236}">
                <a16:creationId xmlns:a16="http://schemas.microsoft.com/office/drawing/2014/main" id="{DD3D3B7C-3EE4-8976-496D-ACAED23F0ECE}"/>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10</a:t>
            </a:r>
          </a:p>
        </p:txBody>
      </p:sp>
      <p:sp>
        <p:nvSpPr>
          <p:cNvPr id="7" name="Retângulo 6">
            <a:extLst>
              <a:ext uri="{FF2B5EF4-FFF2-40B4-BE49-F238E27FC236}">
                <a16:creationId xmlns:a16="http://schemas.microsoft.com/office/drawing/2014/main" id="{DC1BE7F7-1188-CC06-C63E-3710E35F76D3}"/>
              </a:ext>
            </a:extLst>
          </p:cNvPr>
          <p:cNvSpPr/>
          <p:nvPr/>
        </p:nvSpPr>
        <p:spPr>
          <a:xfrm>
            <a:off x="522456" y="6472425"/>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DD0A432F-8FDA-1FA1-52F4-939852E7261D}"/>
              </a:ext>
            </a:extLst>
          </p:cNvPr>
          <p:cNvSpPr>
            <a:spLocks noGrp="1"/>
          </p:cNvSpPr>
          <p:nvPr>
            <p:ph type="sldNum" sz="quarter" idx="12"/>
          </p:nvPr>
        </p:nvSpPr>
        <p:spPr/>
        <p:txBody>
          <a:bodyPr/>
          <a:lstStyle/>
          <a:p>
            <a:fld id="{2FB21433-3083-4F36-A0B4-6192AD1BA980}" type="slidenum">
              <a:rPr lang="pt-BR" smtClean="0"/>
              <a:t>21</a:t>
            </a:fld>
            <a:endParaRPr lang="pt-BR"/>
          </a:p>
        </p:txBody>
      </p:sp>
    </p:spTree>
    <p:extLst>
      <p:ext uri="{BB962C8B-B14F-4D97-AF65-F5344CB8AC3E}">
        <p14:creationId xmlns:p14="http://schemas.microsoft.com/office/powerpoint/2010/main" val="5855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325F-C0CE-E51D-044D-30D40C2A779E}"/>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2237DBDD-8833-3933-B1F3-7B757CE545EE}"/>
              </a:ext>
            </a:extLst>
          </p:cNvPr>
          <p:cNvSpPr/>
          <p:nvPr/>
        </p:nvSpPr>
        <p:spPr>
          <a:xfrm>
            <a:off x="466682" y="2194854"/>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Classes abstratas são como projetos parcialmente desenhados: elas definem uma estrutura geral, mas deixam alguns detalhes para as classes filhas completarem. São úteis quando você quer garantir que certas ações sejam implementadas, mas sem especificar como. Pense em um manual de montagem de móveis que diz "instale as pernas", mas deixa o estilo das pernas para você escolher.</a:t>
            </a:r>
          </a:p>
          <a:p>
            <a:endParaRPr lang="pt-BR" sz="2400" dirty="0"/>
          </a:p>
          <a:p>
            <a:r>
              <a:rPr lang="pt-BR" sz="2400" dirty="0"/>
              <a:t>Exemplo Prático: Um veículo abstrato com comportamento a ser definido.</a:t>
            </a:r>
          </a:p>
        </p:txBody>
      </p:sp>
      <p:sp>
        <p:nvSpPr>
          <p:cNvPr id="6" name="Retângulo 5">
            <a:extLst>
              <a:ext uri="{FF2B5EF4-FFF2-40B4-BE49-F238E27FC236}">
                <a16:creationId xmlns:a16="http://schemas.microsoft.com/office/drawing/2014/main" id="{6107E940-56FB-F9FD-8EFE-800643989C81}"/>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CLASSES ABSTRATAS </a:t>
            </a:r>
          </a:p>
        </p:txBody>
      </p:sp>
      <p:pic>
        <p:nvPicPr>
          <p:cNvPr id="11" name="Imagem 10">
            <a:extLst>
              <a:ext uri="{FF2B5EF4-FFF2-40B4-BE49-F238E27FC236}">
                <a16:creationId xmlns:a16="http://schemas.microsoft.com/office/drawing/2014/main" id="{839BC976-ED86-F07C-932B-D592BB253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1" y="5757657"/>
            <a:ext cx="6347775" cy="3482821"/>
          </a:xfrm>
          <a:prstGeom prst="rect">
            <a:avLst/>
          </a:prstGeom>
        </p:spPr>
      </p:pic>
      <p:sp>
        <p:nvSpPr>
          <p:cNvPr id="12" name="Espaço Reservado para Número de Slide 11">
            <a:extLst>
              <a:ext uri="{FF2B5EF4-FFF2-40B4-BE49-F238E27FC236}">
                <a16:creationId xmlns:a16="http://schemas.microsoft.com/office/drawing/2014/main" id="{17CB44C5-6D3A-30B4-FA63-653595D5E5B4}"/>
              </a:ext>
            </a:extLst>
          </p:cNvPr>
          <p:cNvSpPr>
            <a:spLocks noGrp="1"/>
          </p:cNvSpPr>
          <p:nvPr>
            <p:ph type="sldNum" sz="quarter" idx="12"/>
          </p:nvPr>
        </p:nvSpPr>
        <p:spPr/>
        <p:txBody>
          <a:bodyPr/>
          <a:lstStyle/>
          <a:p>
            <a:fld id="{2FB21433-3083-4F36-A0B4-6192AD1BA980}" type="slidenum">
              <a:rPr lang="pt-BR" smtClean="0"/>
              <a:t>22</a:t>
            </a:fld>
            <a:endParaRPr lang="pt-BR"/>
          </a:p>
        </p:txBody>
      </p:sp>
      <p:sp>
        <p:nvSpPr>
          <p:cNvPr id="13" name="Retângulo 12">
            <a:extLst>
              <a:ext uri="{FF2B5EF4-FFF2-40B4-BE49-F238E27FC236}">
                <a16:creationId xmlns:a16="http://schemas.microsoft.com/office/drawing/2014/main" id="{6B21968E-A512-F038-85DE-A86C560C2CF8}"/>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7879960C-A6E6-4225-4FD7-D81F97F25F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126697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C9130-420F-CD3A-8F1E-A562E15688F8}"/>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58642784-D4C9-C801-577A-EE5E907C82E1}"/>
              </a:ext>
            </a:extLst>
          </p:cNvPr>
          <p:cNvSpPr/>
          <p:nvPr/>
        </p:nvSpPr>
        <p:spPr>
          <a:xfrm>
            <a:off x="0" y="5443"/>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9C6833F9-03F0-FD49-A315-97AAF0329AAE}"/>
              </a:ext>
            </a:extLst>
          </p:cNvPr>
          <p:cNvSpPr/>
          <p:nvPr/>
        </p:nvSpPr>
        <p:spPr>
          <a:xfrm>
            <a:off x="522455" y="5360865"/>
            <a:ext cx="5813088"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NTERFACES: CONTRATOS DE COMPORTAMENTO</a:t>
            </a:r>
          </a:p>
        </p:txBody>
      </p:sp>
      <p:sp>
        <p:nvSpPr>
          <p:cNvPr id="6" name="Retângulo 5">
            <a:extLst>
              <a:ext uri="{FF2B5EF4-FFF2-40B4-BE49-F238E27FC236}">
                <a16:creationId xmlns:a16="http://schemas.microsoft.com/office/drawing/2014/main" id="{E13C55DE-6FB9-BC43-8B11-C98B2010772C}"/>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11</a:t>
            </a:r>
          </a:p>
        </p:txBody>
      </p:sp>
      <p:sp>
        <p:nvSpPr>
          <p:cNvPr id="7" name="Retângulo 6">
            <a:extLst>
              <a:ext uri="{FF2B5EF4-FFF2-40B4-BE49-F238E27FC236}">
                <a16:creationId xmlns:a16="http://schemas.microsoft.com/office/drawing/2014/main" id="{84B34533-6C94-AD0E-2030-F4F8652E0F54}"/>
              </a:ext>
            </a:extLst>
          </p:cNvPr>
          <p:cNvSpPr/>
          <p:nvPr/>
        </p:nvSpPr>
        <p:spPr>
          <a:xfrm>
            <a:off x="522456" y="6472425"/>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EE3A434F-A622-C3E8-175C-3D93035D8F3E}"/>
              </a:ext>
            </a:extLst>
          </p:cNvPr>
          <p:cNvSpPr>
            <a:spLocks noGrp="1"/>
          </p:cNvSpPr>
          <p:nvPr>
            <p:ph type="sldNum" sz="quarter" idx="12"/>
          </p:nvPr>
        </p:nvSpPr>
        <p:spPr/>
        <p:txBody>
          <a:bodyPr/>
          <a:lstStyle/>
          <a:p>
            <a:fld id="{2FB21433-3083-4F36-A0B4-6192AD1BA980}" type="slidenum">
              <a:rPr lang="pt-BR" smtClean="0"/>
              <a:t>23</a:t>
            </a:fld>
            <a:endParaRPr lang="pt-BR"/>
          </a:p>
        </p:txBody>
      </p:sp>
    </p:spTree>
    <p:extLst>
      <p:ext uri="{BB962C8B-B14F-4D97-AF65-F5344CB8AC3E}">
        <p14:creationId xmlns:p14="http://schemas.microsoft.com/office/powerpoint/2010/main" val="2161434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FCAA3-7C94-D594-E02A-CCB9A9BCD20B}"/>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E2583E6B-1ABA-F8E4-5A0C-4EE0C451936E}"/>
              </a:ext>
            </a:extLst>
          </p:cNvPr>
          <p:cNvSpPr/>
          <p:nvPr/>
        </p:nvSpPr>
        <p:spPr>
          <a:xfrm>
            <a:off x="528367" y="1875540"/>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Interfaces são como contratos que listam ações obrigatórias que uma classe deve cumprir. Elas não dizem como fazer, apenas o que deve ser feito. Imagine um manual de um robô que exige "limpar a casa", mas cada robô faz isso do seu jeito. Interfaces ajudam a criar sistemas flexíveis e consistentes.</a:t>
            </a:r>
          </a:p>
          <a:p>
            <a:endParaRPr lang="pt-BR" sz="2400" dirty="0"/>
          </a:p>
          <a:p>
            <a:r>
              <a:rPr lang="pt-BR" sz="2400" dirty="0"/>
              <a:t>Exemplo Prático: Um robô com comportamento definido.</a:t>
            </a:r>
          </a:p>
        </p:txBody>
      </p:sp>
      <p:sp>
        <p:nvSpPr>
          <p:cNvPr id="6" name="Retângulo 5">
            <a:extLst>
              <a:ext uri="{FF2B5EF4-FFF2-40B4-BE49-F238E27FC236}">
                <a16:creationId xmlns:a16="http://schemas.microsoft.com/office/drawing/2014/main" id="{EADD002B-1030-BF96-54A9-1AABD72CA25A}"/>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INTERFACES</a:t>
            </a:r>
          </a:p>
        </p:txBody>
      </p:sp>
      <p:pic>
        <p:nvPicPr>
          <p:cNvPr id="3" name="Imagem 2">
            <a:extLst>
              <a:ext uri="{FF2B5EF4-FFF2-40B4-BE49-F238E27FC236}">
                <a16:creationId xmlns:a16="http://schemas.microsoft.com/office/drawing/2014/main" id="{10F12953-9A6D-15E3-D8DF-F2176E179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97" y="6076971"/>
            <a:ext cx="6220104" cy="3197657"/>
          </a:xfrm>
          <a:prstGeom prst="rect">
            <a:avLst/>
          </a:prstGeom>
        </p:spPr>
      </p:pic>
      <p:sp>
        <p:nvSpPr>
          <p:cNvPr id="7" name="Espaço Reservado para Número de Slide 6">
            <a:extLst>
              <a:ext uri="{FF2B5EF4-FFF2-40B4-BE49-F238E27FC236}">
                <a16:creationId xmlns:a16="http://schemas.microsoft.com/office/drawing/2014/main" id="{D35ECE5C-CDC5-C013-3208-73B5EEE8CA60}"/>
              </a:ext>
            </a:extLst>
          </p:cNvPr>
          <p:cNvSpPr>
            <a:spLocks noGrp="1"/>
          </p:cNvSpPr>
          <p:nvPr>
            <p:ph type="sldNum" sz="quarter" idx="12"/>
          </p:nvPr>
        </p:nvSpPr>
        <p:spPr/>
        <p:txBody>
          <a:bodyPr/>
          <a:lstStyle/>
          <a:p>
            <a:fld id="{2FB21433-3083-4F36-A0B4-6192AD1BA980}" type="slidenum">
              <a:rPr lang="pt-BR" smtClean="0"/>
              <a:t>24</a:t>
            </a:fld>
            <a:endParaRPr lang="pt-BR"/>
          </a:p>
        </p:txBody>
      </p:sp>
      <p:sp>
        <p:nvSpPr>
          <p:cNvPr id="8" name="Retângulo 7">
            <a:extLst>
              <a:ext uri="{FF2B5EF4-FFF2-40B4-BE49-F238E27FC236}">
                <a16:creationId xmlns:a16="http://schemas.microsoft.com/office/drawing/2014/main" id="{D3562520-58D1-75C8-370A-CC198BD324E4}"/>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8B3FF237-6F94-A07E-8503-A83EFA19A34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390081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C19D-5A3D-A120-8A4A-8C94E3C7A672}"/>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F265C7DF-D170-CD50-8C61-58162FC23163}"/>
              </a:ext>
            </a:extLst>
          </p:cNvPr>
          <p:cNvSpPr/>
          <p:nvPr/>
        </p:nvSpPr>
        <p:spPr>
          <a:xfrm>
            <a:off x="0" y="5443"/>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E63D957F-4F3A-44F3-6F72-88B37425C3F6}"/>
              </a:ext>
            </a:extLst>
          </p:cNvPr>
          <p:cNvSpPr/>
          <p:nvPr/>
        </p:nvSpPr>
        <p:spPr>
          <a:xfrm>
            <a:off x="522455" y="5360865"/>
            <a:ext cx="5813088"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CONCLUSÃO</a:t>
            </a:r>
          </a:p>
        </p:txBody>
      </p:sp>
      <p:sp>
        <p:nvSpPr>
          <p:cNvPr id="7" name="Retângulo 6">
            <a:extLst>
              <a:ext uri="{FF2B5EF4-FFF2-40B4-BE49-F238E27FC236}">
                <a16:creationId xmlns:a16="http://schemas.microsoft.com/office/drawing/2014/main" id="{534BC638-2397-0410-5B0A-2BCDB549948A}"/>
              </a:ext>
            </a:extLst>
          </p:cNvPr>
          <p:cNvSpPr/>
          <p:nvPr/>
        </p:nvSpPr>
        <p:spPr>
          <a:xfrm>
            <a:off x="522456" y="6472425"/>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2ECA52E0-49CD-E2B5-E9A9-93C77A6A4EB5}"/>
              </a:ext>
            </a:extLst>
          </p:cNvPr>
          <p:cNvSpPr>
            <a:spLocks noGrp="1"/>
          </p:cNvSpPr>
          <p:nvPr>
            <p:ph type="sldNum" sz="quarter" idx="12"/>
          </p:nvPr>
        </p:nvSpPr>
        <p:spPr/>
        <p:txBody>
          <a:bodyPr/>
          <a:lstStyle/>
          <a:p>
            <a:fld id="{2FB21433-3083-4F36-A0B4-6192AD1BA980}" type="slidenum">
              <a:rPr lang="pt-BR" smtClean="0"/>
              <a:t>25</a:t>
            </a:fld>
            <a:endParaRPr lang="pt-BR"/>
          </a:p>
        </p:txBody>
      </p:sp>
    </p:spTree>
    <p:extLst>
      <p:ext uri="{BB962C8B-B14F-4D97-AF65-F5344CB8AC3E}">
        <p14:creationId xmlns:p14="http://schemas.microsoft.com/office/powerpoint/2010/main" val="219196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46316-29B8-9A1D-7E6E-04F6D0608787}"/>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0DC5C181-836D-259A-4DCE-901333CCA746}"/>
              </a:ext>
            </a:extLst>
          </p:cNvPr>
          <p:cNvSpPr/>
          <p:nvPr/>
        </p:nvSpPr>
        <p:spPr>
          <a:xfrm>
            <a:off x="557067" y="2441976"/>
            <a:ext cx="6163048" cy="25110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Os conceitos apresentados neste material têm fins didáticos, servindo como um guia introdutório para o entendimento de — classes, atributos, métodos, construtores, instâncias, encapsulamento, herança, polimorfismo, classes abstratas e interfaces.</a:t>
            </a:r>
          </a:p>
          <a:p>
            <a:r>
              <a:rPr lang="pt-BR" sz="2400" dirty="0"/>
              <a:t>Os exemplos foram elaborados para facilitar a assimilação dos principais tópicos, utilizando situações próximas do mundo real.</a:t>
            </a:r>
          </a:p>
        </p:txBody>
      </p:sp>
      <p:sp>
        <p:nvSpPr>
          <p:cNvPr id="4" name="Retângulo 3">
            <a:extLst>
              <a:ext uri="{FF2B5EF4-FFF2-40B4-BE49-F238E27FC236}">
                <a16:creationId xmlns:a16="http://schemas.microsoft.com/office/drawing/2014/main" id="{D371287E-6A2A-9EB7-EB08-CCF73D56F869}"/>
              </a:ext>
            </a:extLst>
          </p:cNvPr>
          <p:cNvSpPr/>
          <p:nvPr/>
        </p:nvSpPr>
        <p:spPr>
          <a:xfrm>
            <a:off x="557067" y="751382"/>
            <a:ext cx="6548584"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CONCLUSÃO</a:t>
            </a:r>
          </a:p>
        </p:txBody>
      </p:sp>
      <p:sp>
        <p:nvSpPr>
          <p:cNvPr id="7" name="Retângulo 6">
            <a:extLst>
              <a:ext uri="{FF2B5EF4-FFF2-40B4-BE49-F238E27FC236}">
                <a16:creationId xmlns:a16="http://schemas.microsoft.com/office/drawing/2014/main" id="{6F637084-35AB-FCAF-0D8C-BB503CDECE0E}"/>
              </a:ext>
            </a:extLst>
          </p:cNvPr>
          <p:cNvSpPr/>
          <p:nvPr/>
        </p:nvSpPr>
        <p:spPr>
          <a:xfrm>
            <a:off x="309416"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spaço Reservado para Número de Slide 7">
            <a:extLst>
              <a:ext uri="{FF2B5EF4-FFF2-40B4-BE49-F238E27FC236}">
                <a16:creationId xmlns:a16="http://schemas.microsoft.com/office/drawing/2014/main" id="{D1A88D83-5F1D-CA72-861A-8388F6902D0F}"/>
              </a:ext>
            </a:extLst>
          </p:cNvPr>
          <p:cNvSpPr>
            <a:spLocks noGrp="1"/>
          </p:cNvSpPr>
          <p:nvPr>
            <p:ph type="sldNum" sz="quarter" idx="12"/>
          </p:nvPr>
        </p:nvSpPr>
        <p:spPr/>
        <p:txBody>
          <a:bodyPr/>
          <a:lstStyle/>
          <a:p>
            <a:fld id="{2FB21433-3083-4F36-A0B4-6192AD1BA980}" type="slidenum">
              <a:rPr lang="pt-BR" smtClean="0"/>
              <a:t>26</a:t>
            </a:fld>
            <a:endParaRPr lang="pt-BR"/>
          </a:p>
        </p:txBody>
      </p:sp>
      <p:pic>
        <p:nvPicPr>
          <p:cNvPr id="2" name="Imagem 1">
            <a:extLst>
              <a:ext uri="{FF2B5EF4-FFF2-40B4-BE49-F238E27FC236}">
                <a16:creationId xmlns:a16="http://schemas.microsoft.com/office/drawing/2014/main" id="{32C84E81-1B8B-D4AB-85C7-E291B03DE84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3040712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AF25-CEFB-821E-152D-1339B7BFED49}"/>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FCEFF4F7-B365-90B8-1919-9EEC1ED08B06}"/>
              </a:ext>
            </a:extLst>
          </p:cNvPr>
          <p:cNvSpPr/>
          <p:nvPr/>
        </p:nvSpPr>
        <p:spPr>
          <a:xfrm>
            <a:off x="557067" y="3935161"/>
            <a:ext cx="6163048" cy="25110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É importante destacar que este conteúdo foi gerado com auxílio de IA e, como tal, recomenda-se:</a:t>
            </a:r>
          </a:p>
          <a:p>
            <a:endParaRPr lang="pt-BR" sz="2400" dirty="0"/>
          </a:p>
          <a:p>
            <a:r>
              <a:rPr lang="pt-BR" sz="2400" b="1" dirty="0"/>
              <a:t>Consultar fontes oficiais </a:t>
            </a:r>
            <a:r>
              <a:rPr lang="pt-BR" sz="2400" dirty="0"/>
              <a:t>(como a </a:t>
            </a:r>
            <a:r>
              <a:rPr lang="pt-BR" sz="2400" dirty="0">
                <a:hlinkClick r:id="rId2"/>
              </a:rPr>
              <a:t>Documentação da Oracle</a:t>
            </a:r>
            <a:r>
              <a:rPr lang="pt-BR" sz="2400" dirty="0"/>
              <a:t>) para aprofundamento.</a:t>
            </a:r>
          </a:p>
          <a:p>
            <a:endParaRPr lang="pt-BR" sz="2400" dirty="0"/>
          </a:p>
          <a:p>
            <a:r>
              <a:rPr lang="pt-BR" sz="2400" b="1" dirty="0"/>
              <a:t>Validar códigos em ambientes de desenvolvimento </a:t>
            </a:r>
            <a:r>
              <a:rPr lang="pt-BR" sz="2400" dirty="0"/>
              <a:t>(como IDE Eclipse ou </a:t>
            </a:r>
            <a:r>
              <a:rPr lang="pt-BR" sz="2400" dirty="0" err="1"/>
              <a:t>IntelliJ</a:t>
            </a:r>
            <a:r>
              <a:rPr lang="pt-BR" sz="2400" dirty="0"/>
              <a:t>).</a:t>
            </a:r>
          </a:p>
          <a:p>
            <a:endParaRPr lang="pt-BR" sz="2400" dirty="0"/>
          </a:p>
          <a:p>
            <a:r>
              <a:rPr lang="pt-BR" sz="2400" b="1" dirty="0"/>
              <a:t>Complementar com livros e cursos especializados </a:t>
            </a:r>
            <a:r>
              <a:rPr lang="pt-BR" sz="2400" dirty="0"/>
              <a:t>para uma formação sólida.</a:t>
            </a:r>
          </a:p>
          <a:p>
            <a:endParaRPr lang="pt-BR" sz="2400" dirty="0"/>
          </a:p>
          <a:p>
            <a:r>
              <a:rPr lang="pt-BR" sz="2400" dirty="0"/>
              <a:t>A programação exige prática constante e revisão crítica. Use este material como um ponto de partida, mas sempre consulte referências confiáveis para garantir a precisão técnica.</a:t>
            </a:r>
          </a:p>
          <a:p>
            <a:endParaRPr lang="pt-BR" sz="2400" dirty="0"/>
          </a:p>
          <a:p>
            <a:r>
              <a:rPr lang="pt-BR" sz="2400" dirty="0"/>
              <a:t>Bons estudos e </a:t>
            </a:r>
            <a:r>
              <a:rPr lang="pt-BR" sz="2400" dirty="0" err="1"/>
              <a:t>happy</a:t>
            </a:r>
            <a:r>
              <a:rPr lang="pt-BR" sz="2400" dirty="0"/>
              <a:t> </a:t>
            </a:r>
            <a:r>
              <a:rPr lang="pt-BR" sz="2400" dirty="0" err="1"/>
              <a:t>coding</a:t>
            </a:r>
            <a:r>
              <a:rPr lang="pt-BR" sz="2400" dirty="0"/>
              <a:t>! 💻🚀</a:t>
            </a:r>
          </a:p>
        </p:txBody>
      </p:sp>
      <p:sp>
        <p:nvSpPr>
          <p:cNvPr id="4" name="Retângulo 3">
            <a:extLst>
              <a:ext uri="{FF2B5EF4-FFF2-40B4-BE49-F238E27FC236}">
                <a16:creationId xmlns:a16="http://schemas.microsoft.com/office/drawing/2014/main" id="{3ED30A13-4BBF-C7D6-456A-1A5F416B15B6}"/>
              </a:ext>
            </a:extLst>
          </p:cNvPr>
          <p:cNvSpPr/>
          <p:nvPr/>
        </p:nvSpPr>
        <p:spPr>
          <a:xfrm>
            <a:off x="557067" y="453509"/>
            <a:ext cx="5991517"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OBRIGADO POR LER ATÉ AQUI</a:t>
            </a:r>
          </a:p>
        </p:txBody>
      </p:sp>
      <p:sp>
        <p:nvSpPr>
          <p:cNvPr id="7" name="Retângulo 6">
            <a:extLst>
              <a:ext uri="{FF2B5EF4-FFF2-40B4-BE49-F238E27FC236}">
                <a16:creationId xmlns:a16="http://schemas.microsoft.com/office/drawing/2014/main" id="{34E5E26E-C220-C6A6-2C79-DD21D3492965}"/>
              </a:ext>
            </a:extLst>
          </p:cNvPr>
          <p:cNvSpPr/>
          <p:nvPr/>
        </p:nvSpPr>
        <p:spPr>
          <a:xfrm>
            <a:off x="309416"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spaço Reservado para Número de Slide 7">
            <a:extLst>
              <a:ext uri="{FF2B5EF4-FFF2-40B4-BE49-F238E27FC236}">
                <a16:creationId xmlns:a16="http://schemas.microsoft.com/office/drawing/2014/main" id="{F448D417-CF6E-8094-70D8-1E03E7C44A05}"/>
              </a:ext>
            </a:extLst>
          </p:cNvPr>
          <p:cNvSpPr>
            <a:spLocks noGrp="1"/>
          </p:cNvSpPr>
          <p:nvPr>
            <p:ph type="sldNum" sz="quarter" idx="12"/>
          </p:nvPr>
        </p:nvSpPr>
        <p:spPr/>
        <p:txBody>
          <a:bodyPr/>
          <a:lstStyle/>
          <a:p>
            <a:fld id="{2FB21433-3083-4F36-A0B4-6192AD1BA980}" type="slidenum">
              <a:rPr lang="pt-BR" smtClean="0"/>
              <a:t>27</a:t>
            </a:fld>
            <a:endParaRPr lang="pt-BR"/>
          </a:p>
        </p:txBody>
      </p:sp>
      <p:pic>
        <p:nvPicPr>
          <p:cNvPr id="2" name="Imagem 1">
            <a:extLst>
              <a:ext uri="{FF2B5EF4-FFF2-40B4-BE49-F238E27FC236}">
                <a16:creationId xmlns:a16="http://schemas.microsoft.com/office/drawing/2014/main" id="{F4D185C5-571B-4ADE-437C-B356528DDA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19903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C4F9-A362-8BD1-FEAD-B2FE93F0432A}"/>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FF1C4762-B1B4-D737-BB0C-ABCEB147D348}"/>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tx1">
                    <a:lumMod val="85000"/>
                    <a:lumOff val="15000"/>
                  </a:schemeClr>
                </a:solidFill>
              </a:ln>
              <a:solidFill>
                <a:schemeClr val="tx1">
                  <a:lumMod val="85000"/>
                  <a:lumOff val="15000"/>
                </a:schemeClr>
              </a:solidFill>
            </a:endParaRPr>
          </a:p>
        </p:txBody>
      </p:sp>
      <p:sp>
        <p:nvSpPr>
          <p:cNvPr id="5" name="Retângulo 4">
            <a:extLst>
              <a:ext uri="{FF2B5EF4-FFF2-40B4-BE49-F238E27FC236}">
                <a16:creationId xmlns:a16="http://schemas.microsoft.com/office/drawing/2014/main" id="{8BC96154-6BF0-E551-90F3-32642F942A89}"/>
              </a:ext>
            </a:extLst>
          </p:cNvPr>
          <p:cNvSpPr/>
          <p:nvPr/>
        </p:nvSpPr>
        <p:spPr>
          <a:xfrm>
            <a:off x="633123" y="5399208"/>
            <a:ext cx="5591751"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O QUE É UMA CLASSE EM JAVA? </a:t>
            </a:r>
          </a:p>
        </p:txBody>
      </p:sp>
      <p:sp>
        <p:nvSpPr>
          <p:cNvPr id="6" name="Retângulo 5">
            <a:extLst>
              <a:ext uri="{FF2B5EF4-FFF2-40B4-BE49-F238E27FC236}">
                <a16:creationId xmlns:a16="http://schemas.microsoft.com/office/drawing/2014/main" id="{A1704DCD-F5C4-C740-BF70-E96984E40F88}"/>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01</a:t>
            </a:r>
          </a:p>
        </p:txBody>
      </p:sp>
      <p:sp>
        <p:nvSpPr>
          <p:cNvPr id="7" name="Retângulo 6">
            <a:extLst>
              <a:ext uri="{FF2B5EF4-FFF2-40B4-BE49-F238E27FC236}">
                <a16:creationId xmlns:a16="http://schemas.microsoft.com/office/drawing/2014/main" id="{CFDCA73A-6F58-D1B3-A3DC-D9DBF6CE2BD8}"/>
              </a:ext>
            </a:extLst>
          </p:cNvPr>
          <p:cNvSpPr/>
          <p:nvPr/>
        </p:nvSpPr>
        <p:spPr>
          <a:xfrm>
            <a:off x="522456" y="6287854"/>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spaço Reservado para Número de Slide 7">
            <a:extLst>
              <a:ext uri="{FF2B5EF4-FFF2-40B4-BE49-F238E27FC236}">
                <a16:creationId xmlns:a16="http://schemas.microsoft.com/office/drawing/2014/main" id="{8882BF67-659E-C9FB-2A5F-DDA4E262FF78}"/>
              </a:ext>
            </a:extLst>
          </p:cNvPr>
          <p:cNvSpPr>
            <a:spLocks noGrp="1"/>
          </p:cNvSpPr>
          <p:nvPr>
            <p:ph type="sldNum" sz="quarter" idx="12"/>
          </p:nvPr>
        </p:nvSpPr>
        <p:spPr/>
        <p:txBody>
          <a:bodyPr/>
          <a:lstStyle/>
          <a:p>
            <a:fld id="{2FB21433-3083-4F36-A0B4-6192AD1BA980}" type="slidenum">
              <a:rPr lang="pt-BR" smtClean="0"/>
              <a:t>3</a:t>
            </a:fld>
            <a:endParaRPr lang="pt-BR"/>
          </a:p>
        </p:txBody>
      </p:sp>
    </p:spTree>
    <p:extLst>
      <p:ext uri="{BB962C8B-B14F-4D97-AF65-F5344CB8AC3E}">
        <p14:creationId xmlns:p14="http://schemas.microsoft.com/office/powerpoint/2010/main" val="289154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8C882-9FE9-AAF2-EBD3-64DB6BE8DB7B}"/>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E866572D-C7A8-6C6B-64B3-F742807D1A25}"/>
              </a:ext>
            </a:extLst>
          </p:cNvPr>
          <p:cNvSpPr/>
          <p:nvPr/>
        </p:nvSpPr>
        <p:spPr>
          <a:xfrm>
            <a:off x="466682" y="1979911"/>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Uma classe é o </a:t>
            </a:r>
            <a:r>
              <a:rPr lang="pt-BR" sz="2400" dirty="0" err="1"/>
              <a:t>blueprint</a:t>
            </a:r>
            <a:r>
              <a:rPr lang="pt-BR" sz="2400" dirty="0"/>
              <a:t> de um objeto, como o projeto de uma casa antes de construí-la. Ela define as características (atributos) e ações (métodos) que o objeto terá. Pense em uma classe como a receita de um bolo: ela lista os ingredientes e o modo de preparo, mas o bolo pronto é o objeto. Em Java, classes são a base para criar sistemas organizados e reutilizáveis.</a:t>
            </a:r>
          </a:p>
          <a:p>
            <a:endParaRPr lang="pt-BR" sz="2400" dirty="0"/>
          </a:p>
          <a:p>
            <a:r>
              <a:rPr lang="pt-BR" sz="2400" dirty="0"/>
              <a:t>Exemplo Prático: Uma classe para representar um carro.</a:t>
            </a:r>
          </a:p>
        </p:txBody>
      </p:sp>
      <p:sp>
        <p:nvSpPr>
          <p:cNvPr id="11" name="Retângulo 10">
            <a:extLst>
              <a:ext uri="{FF2B5EF4-FFF2-40B4-BE49-F238E27FC236}">
                <a16:creationId xmlns:a16="http://schemas.microsoft.com/office/drawing/2014/main" id="{6EB39AE5-FDC2-ECCD-BE84-31C5725C8625}"/>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CLASSE</a:t>
            </a:r>
          </a:p>
        </p:txBody>
      </p:sp>
      <p:pic>
        <p:nvPicPr>
          <p:cNvPr id="13" name="Imagem 12">
            <a:extLst>
              <a:ext uri="{FF2B5EF4-FFF2-40B4-BE49-F238E27FC236}">
                <a16:creationId xmlns:a16="http://schemas.microsoft.com/office/drawing/2014/main" id="{9F439452-2D93-D693-ED39-86618329E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0" y="5486707"/>
            <a:ext cx="7032740" cy="3958391"/>
          </a:xfrm>
          <a:prstGeom prst="rect">
            <a:avLst/>
          </a:prstGeom>
        </p:spPr>
      </p:pic>
      <p:sp>
        <p:nvSpPr>
          <p:cNvPr id="14" name="Espaço Reservado para Número de Slide 13">
            <a:extLst>
              <a:ext uri="{FF2B5EF4-FFF2-40B4-BE49-F238E27FC236}">
                <a16:creationId xmlns:a16="http://schemas.microsoft.com/office/drawing/2014/main" id="{5178A480-389C-1123-B393-92A377F89F55}"/>
              </a:ext>
            </a:extLst>
          </p:cNvPr>
          <p:cNvSpPr>
            <a:spLocks noGrp="1"/>
          </p:cNvSpPr>
          <p:nvPr>
            <p:ph type="sldNum" sz="quarter" idx="12"/>
          </p:nvPr>
        </p:nvSpPr>
        <p:spPr/>
        <p:txBody>
          <a:bodyPr/>
          <a:lstStyle/>
          <a:p>
            <a:fld id="{2FB21433-3083-4F36-A0B4-6192AD1BA980}" type="slidenum">
              <a:rPr lang="pt-BR" smtClean="0"/>
              <a:t>4</a:t>
            </a:fld>
            <a:endParaRPr lang="pt-BR"/>
          </a:p>
        </p:txBody>
      </p:sp>
      <p:sp>
        <p:nvSpPr>
          <p:cNvPr id="15" name="Retângulo 14">
            <a:extLst>
              <a:ext uri="{FF2B5EF4-FFF2-40B4-BE49-F238E27FC236}">
                <a16:creationId xmlns:a16="http://schemas.microsoft.com/office/drawing/2014/main" id="{FCFE7F5A-CE50-7FA8-E91D-D4AD9FEA8F11}"/>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37016C2-A55B-1A3D-098F-ABC7F57ED1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171374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1C6A-FA01-FA4F-5955-7BA8881AF967}"/>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D76F9C1E-8D3A-AA78-13CC-7F134EBAB1BA}"/>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2BBE7675-582A-3109-262E-191FF6A5A092}"/>
              </a:ext>
            </a:extLst>
          </p:cNvPr>
          <p:cNvSpPr/>
          <p:nvPr/>
        </p:nvSpPr>
        <p:spPr>
          <a:xfrm>
            <a:off x="175971" y="5134712"/>
            <a:ext cx="6506058" cy="6965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ATRIBUTOS: </a:t>
            </a:r>
          </a:p>
          <a:p>
            <a:pPr algn="ctr"/>
            <a:r>
              <a:rPr lang="pt-BR" sz="3200" dirty="0">
                <a:latin typeface="Arial Black" panose="020B0A04020102020204" pitchFamily="34" charset="0"/>
              </a:rPr>
              <a:t>AS CARACTERÍSTICAS DO OBJETO</a:t>
            </a:r>
          </a:p>
        </p:txBody>
      </p:sp>
      <p:sp>
        <p:nvSpPr>
          <p:cNvPr id="6" name="Retângulo 5">
            <a:extLst>
              <a:ext uri="{FF2B5EF4-FFF2-40B4-BE49-F238E27FC236}">
                <a16:creationId xmlns:a16="http://schemas.microsoft.com/office/drawing/2014/main" id="{EF986CA9-CA0F-244B-C3E2-D115AA4B3428}"/>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02</a:t>
            </a:r>
          </a:p>
        </p:txBody>
      </p:sp>
      <p:sp>
        <p:nvSpPr>
          <p:cNvPr id="7" name="Retângulo 6">
            <a:extLst>
              <a:ext uri="{FF2B5EF4-FFF2-40B4-BE49-F238E27FC236}">
                <a16:creationId xmlns:a16="http://schemas.microsoft.com/office/drawing/2014/main" id="{99A68F7F-D540-96E7-43C3-B3D0B7B36EBB}"/>
              </a:ext>
            </a:extLst>
          </p:cNvPr>
          <p:cNvSpPr/>
          <p:nvPr/>
        </p:nvSpPr>
        <p:spPr>
          <a:xfrm>
            <a:off x="522457" y="6287854"/>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0546545A-570B-9D5A-37F2-E2FDA8D313F8}"/>
              </a:ext>
            </a:extLst>
          </p:cNvPr>
          <p:cNvSpPr>
            <a:spLocks noGrp="1"/>
          </p:cNvSpPr>
          <p:nvPr>
            <p:ph type="sldNum" sz="quarter" idx="12"/>
          </p:nvPr>
        </p:nvSpPr>
        <p:spPr/>
        <p:txBody>
          <a:bodyPr/>
          <a:lstStyle/>
          <a:p>
            <a:fld id="{2FB21433-3083-4F36-A0B4-6192AD1BA980}" type="slidenum">
              <a:rPr lang="pt-BR" smtClean="0"/>
              <a:t>5</a:t>
            </a:fld>
            <a:endParaRPr lang="pt-BR"/>
          </a:p>
        </p:txBody>
      </p:sp>
    </p:spTree>
    <p:extLst>
      <p:ext uri="{BB962C8B-B14F-4D97-AF65-F5344CB8AC3E}">
        <p14:creationId xmlns:p14="http://schemas.microsoft.com/office/powerpoint/2010/main" val="197266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6F21F-C226-42A3-209C-45F490D4FFA8}"/>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F7A7A292-241F-27DE-F937-B96DC9D228BE}"/>
              </a:ext>
            </a:extLst>
          </p:cNvPr>
          <p:cNvSpPr/>
          <p:nvPr/>
        </p:nvSpPr>
        <p:spPr>
          <a:xfrm>
            <a:off x="466682" y="2182149"/>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Atributos são as propriedades que definem um objeto, como sua cor, tamanho ou nome. Eles são como os detalhes de um personagem em um jogo: cada um tem características únicas que o tornam especial. Em Java, atributos são variáveis declaradas dentro da classe, armazenando os dados que descrevem o objeto. Eles dão identidade e contexto, tornando o código mais próximo da realidade.</a:t>
            </a:r>
          </a:p>
          <a:p>
            <a:endParaRPr lang="pt-BR" sz="2400" dirty="0"/>
          </a:p>
          <a:p>
            <a:r>
              <a:rPr lang="pt-BR" sz="2400" dirty="0"/>
              <a:t>Exemplo Prático: Um celular com suas características.</a:t>
            </a:r>
          </a:p>
        </p:txBody>
      </p:sp>
      <p:sp>
        <p:nvSpPr>
          <p:cNvPr id="7" name="Retângulo 6">
            <a:extLst>
              <a:ext uri="{FF2B5EF4-FFF2-40B4-BE49-F238E27FC236}">
                <a16:creationId xmlns:a16="http://schemas.microsoft.com/office/drawing/2014/main" id="{DE0D90C3-2F30-6D84-75E0-1EE0830385D6}"/>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ATRIBUTOS</a:t>
            </a:r>
          </a:p>
        </p:txBody>
      </p:sp>
      <p:pic>
        <p:nvPicPr>
          <p:cNvPr id="9" name="Imagem 8">
            <a:extLst>
              <a:ext uri="{FF2B5EF4-FFF2-40B4-BE49-F238E27FC236}">
                <a16:creationId xmlns:a16="http://schemas.microsoft.com/office/drawing/2014/main" id="{3CF8957B-E6FE-69EF-3CB0-7D09686AE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13" y="6216765"/>
            <a:ext cx="6483973" cy="3014171"/>
          </a:xfrm>
          <a:prstGeom prst="rect">
            <a:avLst/>
          </a:prstGeom>
        </p:spPr>
      </p:pic>
      <p:sp>
        <p:nvSpPr>
          <p:cNvPr id="11" name="Espaço Reservado para Número de Slide 10">
            <a:extLst>
              <a:ext uri="{FF2B5EF4-FFF2-40B4-BE49-F238E27FC236}">
                <a16:creationId xmlns:a16="http://schemas.microsoft.com/office/drawing/2014/main" id="{D0DB9E93-8D5F-AFAB-8BB6-AE7D8D3EC1E6}"/>
              </a:ext>
            </a:extLst>
          </p:cNvPr>
          <p:cNvSpPr>
            <a:spLocks noGrp="1"/>
          </p:cNvSpPr>
          <p:nvPr>
            <p:ph type="sldNum" sz="quarter" idx="12"/>
          </p:nvPr>
        </p:nvSpPr>
        <p:spPr/>
        <p:txBody>
          <a:bodyPr/>
          <a:lstStyle/>
          <a:p>
            <a:fld id="{2FB21433-3083-4F36-A0B4-6192AD1BA980}" type="slidenum">
              <a:rPr lang="pt-BR" smtClean="0"/>
              <a:t>6</a:t>
            </a:fld>
            <a:endParaRPr lang="pt-BR"/>
          </a:p>
        </p:txBody>
      </p:sp>
      <p:sp>
        <p:nvSpPr>
          <p:cNvPr id="12" name="Retângulo 11">
            <a:extLst>
              <a:ext uri="{FF2B5EF4-FFF2-40B4-BE49-F238E27FC236}">
                <a16:creationId xmlns:a16="http://schemas.microsoft.com/office/drawing/2014/main" id="{78AECB20-E9F6-0E0A-E052-EABC71030089}"/>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14A5073C-5F3D-435B-A250-8D0A691697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7820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A3E8A-DD7E-007D-4F95-E8506A17DA91}"/>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4F2FE138-9E0A-5FD7-2848-61605A742A6E}"/>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84AB689B-75A8-392D-7587-5D9A9DA29338}"/>
              </a:ext>
            </a:extLst>
          </p:cNvPr>
          <p:cNvSpPr/>
          <p:nvPr/>
        </p:nvSpPr>
        <p:spPr>
          <a:xfrm>
            <a:off x="522456" y="5330273"/>
            <a:ext cx="5813087" cy="6965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MÉTODOS: </a:t>
            </a:r>
          </a:p>
          <a:p>
            <a:pPr algn="ctr"/>
            <a:r>
              <a:rPr lang="pt-BR" sz="3200" dirty="0">
                <a:latin typeface="Arial Black" panose="020B0A04020102020204" pitchFamily="34" charset="0"/>
              </a:rPr>
              <a:t>AS AÇÕES DO OBJETO</a:t>
            </a:r>
          </a:p>
        </p:txBody>
      </p:sp>
      <p:sp>
        <p:nvSpPr>
          <p:cNvPr id="6" name="Retângulo 5">
            <a:extLst>
              <a:ext uri="{FF2B5EF4-FFF2-40B4-BE49-F238E27FC236}">
                <a16:creationId xmlns:a16="http://schemas.microsoft.com/office/drawing/2014/main" id="{5C40EA9F-F1A2-B352-BB71-0B6B566870C4}"/>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03</a:t>
            </a:r>
          </a:p>
        </p:txBody>
      </p:sp>
      <p:sp>
        <p:nvSpPr>
          <p:cNvPr id="7" name="Retângulo 6">
            <a:extLst>
              <a:ext uri="{FF2B5EF4-FFF2-40B4-BE49-F238E27FC236}">
                <a16:creationId xmlns:a16="http://schemas.microsoft.com/office/drawing/2014/main" id="{DE387FEC-ED83-0846-353C-05D9B42BAAC3}"/>
              </a:ext>
            </a:extLst>
          </p:cNvPr>
          <p:cNvSpPr/>
          <p:nvPr/>
        </p:nvSpPr>
        <p:spPr>
          <a:xfrm>
            <a:off x="522457" y="6287854"/>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4611B6B7-1452-B0D2-1C0E-3826E5012539}"/>
              </a:ext>
            </a:extLst>
          </p:cNvPr>
          <p:cNvSpPr>
            <a:spLocks noGrp="1"/>
          </p:cNvSpPr>
          <p:nvPr>
            <p:ph type="sldNum" sz="quarter" idx="12"/>
          </p:nvPr>
        </p:nvSpPr>
        <p:spPr/>
        <p:txBody>
          <a:bodyPr/>
          <a:lstStyle/>
          <a:p>
            <a:fld id="{2FB21433-3083-4F36-A0B4-6192AD1BA980}" type="slidenum">
              <a:rPr lang="pt-BR" smtClean="0"/>
              <a:t>7</a:t>
            </a:fld>
            <a:endParaRPr lang="pt-BR"/>
          </a:p>
        </p:txBody>
      </p:sp>
    </p:spTree>
    <p:extLst>
      <p:ext uri="{BB962C8B-B14F-4D97-AF65-F5344CB8AC3E}">
        <p14:creationId xmlns:p14="http://schemas.microsoft.com/office/powerpoint/2010/main" val="333135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11BF3-8B70-EE9E-F346-FF1B2AD79C88}"/>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36D2DF4A-37E4-048D-2AAA-CB233B501B62}"/>
              </a:ext>
            </a:extLst>
          </p:cNvPr>
          <p:cNvSpPr/>
          <p:nvPr/>
        </p:nvSpPr>
        <p:spPr>
          <a:xfrm>
            <a:off x="466682" y="1979911"/>
            <a:ext cx="6224404" cy="1953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2400" dirty="0"/>
              <a:t>Métodos são as ações que um objeto pode realizar, como ligar, mover ou calcular algo. Pense em um robô de cozinha: ele pode misturar, cortar ou aquecer. Em Java, métodos são funções dentro da classe que definem o comportamento do objeto. Eles permitem que o objeto interaja com o mundo, trazendo dinamismo ao programa.</a:t>
            </a:r>
          </a:p>
          <a:p>
            <a:endParaRPr lang="pt-BR" sz="2400" dirty="0"/>
          </a:p>
          <a:p>
            <a:r>
              <a:rPr lang="pt-BR" sz="2400" dirty="0"/>
              <a:t>Exemplo Prático: Um celular exibindo seus detalhes.</a:t>
            </a:r>
          </a:p>
        </p:txBody>
      </p:sp>
      <p:sp>
        <p:nvSpPr>
          <p:cNvPr id="7" name="Retângulo 6">
            <a:extLst>
              <a:ext uri="{FF2B5EF4-FFF2-40B4-BE49-F238E27FC236}">
                <a16:creationId xmlns:a16="http://schemas.microsoft.com/office/drawing/2014/main" id="{879F4ABB-CADC-D649-68A6-E449B7182728}"/>
              </a:ext>
            </a:extLst>
          </p:cNvPr>
          <p:cNvSpPr/>
          <p:nvPr/>
        </p:nvSpPr>
        <p:spPr>
          <a:xfrm>
            <a:off x="466682" y="194379"/>
            <a:ext cx="6347775" cy="5957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pt-BR" sz="3200" dirty="0">
                <a:latin typeface="Arial Black" panose="020B0A04020102020204" pitchFamily="34" charset="0"/>
              </a:rPr>
              <a:t>MÉTODOS</a:t>
            </a:r>
          </a:p>
        </p:txBody>
      </p:sp>
      <p:pic>
        <p:nvPicPr>
          <p:cNvPr id="3" name="Imagem 2">
            <a:extLst>
              <a:ext uri="{FF2B5EF4-FFF2-40B4-BE49-F238E27FC236}">
                <a16:creationId xmlns:a16="http://schemas.microsoft.com/office/drawing/2014/main" id="{845D9390-75BE-6764-123D-2C6D8FF41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77" y="5080495"/>
            <a:ext cx="6305637" cy="4161971"/>
          </a:xfrm>
          <a:prstGeom prst="rect">
            <a:avLst/>
          </a:prstGeom>
        </p:spPr>
      </p:pic>
      <p:sp>
        <p:nvSpPr>
          <p:cNvPr id="5" name="Espaço Reservado para Número de Slide 4">
            <a:extLst>
              <a:ext uri="{FF2B5EF4-FFF2-40B4-BE49-F238E27FC236}">
                <a16:creationId xmlns:a16="http://schemas.microsoft.com/office/drawing/2014/main" id="{9C1E12B1-7374-E1F9-75A0-86A6E403E795}"/>
              </a:ext>
            </a:extLst>
          </p:cNvPr>
          <p:cNvSpPr>
            <a:spLocks noGrp="1"/>
          </p:cNvSpPr>
          <p:nvPr>
            <p:ph type="sldNum" sz="quarter" idx="12"/>
          </p:nvPr>
        </p:nvSpPr>
        <p:spPr/>
        <p:txBody>
          <a:bodyPr/>
          <a:lstStyle/>
          <a:p>
            <a:fld id="{2FB21433-3083-4F36-A0B4-6192AD1BA980}" type="slidenum">
              <a:rPr lang="pt-BR" smtClean="0"/>
              <a:t>8</a:t>
            </a:fld>
            <a:endParaRPr lang="pt-BR"/>
          </a:p>
        </p:txBody>
      </p:sp>
      <p:sp>
        <p:nvSpPr>
          <p:cNvPr id="8" name="Retângulo 7">
            <a:extLst>
              <a:ext uri="{FF2B5EF4-FFF2-40B4-BE49-F238E27FC236}">
                <a16:creationId xmlns:a16="http://schemas.microsoft.com/office/drawing/2014/main" id="{688CF333-FA6D-3ACC-0FA6-9E7030B1BEDA}"/>
              </a:ext>
            </a:extLst>
          </p:cNvPr>
          <p:cNvSpPr/>
          <p:nvPr/>
        </p:nvSpPr>
        <p:spPr>
          <a:xfrm>
            <a:off x="235527" y="-4618"/>
            <a:ext cx="144000" cy="1512000"/>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20B51981-EDC0-4DC1-A55B-D37131F230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25" y1="57125" x2="37625" y2="57125"/>
                        <a14:foregroundMark x1="23000" y1="54750" x2="23000" y2="54750"/>
                        <a14:foregroundMark x1="22250" y1="39375" x2="22250" y2="39375"/>
                        <a14:foregroundMark x1="25000" y1="44375" x2="25000" y2="44375"/>
                        <a14:foregroundMark x1="25375" y1="59250" x2="25375" y2="59250"/>
                        <a14:foregroundMark x1="26250" y1="64250" x2="26250" y2="64250"/>
                        <a14:foregroundMark x1="29500" y1="68625" x2="29500" y2="68625"/>
                        <a14:foregroundMark x1="32875" y1="70750" x2="32875" y2="70750"/>
                        <a14:foregroundMark x1="49625" y1="61000" x2="49625" y2="61000"/>
                        <a14:foregroundMark x1="70875" y1="56500" x2="70875" y2="56500"/>
                        <a14:foregroundMark x1="90000" y1="55875" x2="90000" y2="55875"/>
                        <a14:backgroundMark x1="17625" y1="17750" x2="17625" y2="17750"/>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32090" y="9107808"/>
            <a:ext cx="993819" cy="993819"/>
          </a:xfrm>
          <a:prstGeom prst="rect">
            <a:avLst/>
          </a:prstGeom>
        </p:spPr>
      </p:pic>
    </p:spTree>
    <p:extLst>
      <p:ext uri="{BB962C8B-B14F-4D97-AF65-F5344CB8AC3E}">
        <p14:creationId xmlns:p14="http://schemas.microsoft.com/office/powerpoint/2010/main" val="25300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837D5-A97B-2D9B-0C80-4694404B621B}"/>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14773B63-9F60-6073-C2CA-ED9D43BC0EB6}"/>
              </a:ext>
            </a:extLst>
          </p:cNvPr>
          <p:cNvSpPr/>
          <p:nvPr/>
        </p:nvSpPr>
        <p:spPr>
          <a:xfrm>
            <a:off x="0" y="0"/>
            <a:ext cx="6858000" cy="9906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a:extLst>
              <a:ext uri="{FF2B5EF4-FFF2-40B4-BE49-F238E27FC236}">
                <a16:creationId xmlns:a16="http://schemas.microsoft.com/office/drawing/2014/main" id="{EF6E5314-E724-AF8A-FA8E-95CD0FBD1182}"/>
              </a:ext>
            </a:extLst>
          </p:cNvPr>
          <p:cNvSpPr/>
          <p:nvPr/>
        </p:nvSpPr>
        <p:spPr>
          <a:xfrm>
            <a:off x="90684" y="5438322"/>
            <a:ext cx="6676630" cy="595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3200" dirty="0">
                <a:latin typeface="Arial Black" panose="020B0A04020102020204" pitchFamily="34" charset="0"/>
              </a:rPr>
              <a:t>CONSTRUTORES: CONFIGURANDO O OBJETO</a:t>
            </a:r>
          </a:p>
        </p:txBody>
      </p:sp>
      <p:sp>
        <p:nvSpPr>
          <p:cNvPr id="6" name="Retângulo 5">
            <a:extLst>
              <a:ext uri="{FF2B5EF4-FFF2-40B4-BE49-F238E27FC236}">
                <a16:creationId xmlns:a16="http://schemas.microsoft.com/office/drawing/2014/main" id="{FB93BA10-D2D2-A10B-3831-196E8E8599A6}"/>
              </a:ext>
            </a:extLst>
          </p:cNvPr>
          <p:cNvSpPr/>
          <p:nvPr/>
        </p:nvSpPr>
        <p:spPr>
          <a:xfrm>
            <a:off x="1522995" y="1521765"/>
            <a:ext cx="3812010" cy="332328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pt-BR" sz="19900" dirty="0">
                <a:solidFill>
                  <a:schemeClr val="bg1"/>
                </a:solidFill>
                <a:latin typeface="Arial Black" panose="020B0A04020102020204" pitchFamily="34" charset="0"/>
              </a:rPr>
              <a:t>04</a:t>
            </a:r>
          </a:p>
        </p:txBody>
      </p:sp>
      <p:sp>
        <p:nvSpPr>
          <p:cNvPr id="7" name="Retângulo 6">
            <a:extLst>
              <a:ext uri="{FF2B5EF4-FFF2-40B4-BE49-F238E27FC236}">
                <a16:creationId xmlns:a16="http://schemas.microsoft.com/office/drawing/2014/main" id="{04C52657-ECD7-FD57-2115-93BCC91C9D14}"/>
              </a:ext>
            </a:extLst>
          </p:cNvPr>
          <p:cNvSpPr/>
          <p:nvPr/>
        </p:nvSpPr>
        <p:spPr>
          <a:xfrm>
            <a:off x="522456" y="6283739"/>
            <a:ext cx="5813087" cy="78961"/>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94A402E4-B95F-B2C0-982A-320E94F90352}"/>
              </a:ext>
            </a:extLst>
          </p:cNvPr>
          <p:cNvSpPr>
            <a:spLocks noGrp="1"/>
          </p:cNvSpPr>
          <p:nvPr>
            <p:ph type="sldNum" sz="quarter" idx="12"/>
          </p:nvPr>
        </p:nvSpPr>
        <p:spPr/>
        <p:txBody>
          <a:bodyPr/>
          <a:lstStyle/>
          <a:p>
            <a:fld id="{2FB21433-3083-4F36-A0B4-6192AD1BA980}" type="slidenum">
              <a:rPr lang="pt-BR" smtClean="0"/>
              <a:t>9</a:t>
            </a:fld>
            <a:endParaRPr lang="pt-BR"/>
          </a:p>
        </p:txBody>
      </p:sp>
    </p:spTree>
    <p:extLst>
      <p:ext uri="{BB962C8B-B14F-4D97-AF65-F5344CB8AC3E}">
        <p14:creationId xmlns:p14="http://schemas.microsoft.com/office/powerpoint/2010/main" val="3946605434"/>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8575</TotalTime>
  <Words>1143</Words>
  <Application>Microsoft Office PowerPoint</Application>
  <PresentationFormat>Papel A4 (210 x 297 mm)</PresentationFormat>
  <Paragraphs>116</Paragraphs>
  <Slides>27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27</vt:i4>
      </vt:variant>
    </vt:vector>
  </HeadingPairs>
  <TitlesOfParts>
    <vt:vector size="32" baseType="lpstr">
      <vt:lpstr>Arial</vt:lpstr>
      <vt:lpstr>Arial Black</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Alexsandro Dalamaria</dc:creator>
  <cp:lastModifiedBy>Alexsandro Dalamaria</cp:lastModifiedBy>
  <cp:revision>17</cp:revision>
  <dcterms:created xsi:type="dcterms:W3CDTF">2025-06-21T02:44:44Z</dcterms:created>
  <dcterms:modified xsi:type="dcterms:W3CDTF">2025-06-27T01:39:45Z</dcterms:modified>
</cp:coreProperties>
</file>